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Garet" panose="020B0604020202020204" charset="0"/>
      <p:regular r:id="rId11"/>
    </p:embeddedFont>
    <p:embeddedFont>
      <p:font typeface="PT Serif" panose="020B0604020202020204" charset="0"/>
      <p:regular r:id="rId12"/>
    </p:embeddedFont>
    <p:embeddedFont>
      <p:font typeface="Calibri" panose="020F0502020204030204" pitchFamily="34" charset="0"/>
      <p:regular r:id="rId13"/>
      <p:bold r:id="rId14"/>
      <p:italic r:id="rId15"/>
      <p:boldItalic r:id="rId16"/>
    </p:embeddedFont>
    <p:embeddedFont>
      <p:font typeface="Garet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63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657" b="657"/>
          <a:stretch>
            <a:fillRect/>
          </a:stretch>
        </p:blipFill>
        <p:spPr>
          <a:xfrm>
            <a:off x="0" y="0"/>
            <a:ext cx="18288000" cy="10287000"/>
          </a:xfrm>
          <a:prstGeom prst="rect">
            <a:avLst/>
          </a:prstGeom>
        </p:spPr>
      </p:pic>
      <p:grpSp>
        <p:nvGrpSpPr>
          <p:cNvPr id="3" name="Group 3"/>
          <p:cNvGrpSpPr/>
          <p:nvPr/>
        </p:nvGrpSpPr>
        <p:grpSpPr>
          <a:xfrm>
            <a:off x="1395609" y="4779529"/>
            <a:ext cx="4799634" cy="727943"/>
            <a:chOff x="0" y="0"/>
            <a:chExt cx="1264101" cy="191722"/>
          </a:xfrm>
        </p:grpSpPr>
        <p:sp>
          <p:nvSpPr>
            <p:cNvPr id="4" name="Freeform 4"/>
            <p:cNvSpPr/>
            <p:nvPr/>
          </p:nvSpPr>
          <p:spPr>
            <a:xfrm>
              <a:off x="0" y="0"/>
              <a:ext cx="1264101" cy="191722"/>
            </a:xfrm>
            <a:custGeom>
              <a:avLst/>
              <a:gdLst/>
              <a:ahLst/>
              <a:cxnLst/>
              <a:rect l="l" t="t" r="r" b="b"/>
              <a:pathLst>
                <a:path w="1264101" h="191722">
                  <a:moveTo>
                    <a:pt x="0" y="0"/>
                  </a:moveTo>
                  <a:lnTo>
                    <a:pt x="1264101" y="0"/>
                  </a:lnTo>
                  <a:lnTo>
                    <a:pt x="1264101" y="191722"/>
                  </a:lnTo>
                  <a:lnTo>
                    <a:pt x="0" y="191722"/>
                  </a:lnTo>
                  <a:close/>
                </a:path>
              </a:pathLst>
            </a:custGeom>
            <a:solidFill>
              <a:srgbClr val="FFFFFF"/>
            </a:solidFill>
          </p:spPr>
        </p:sp>
        <p:sp>
          <p:nvSpPr>
            <p:cNvPr id="5" name="TextBox 5"/>
            <p:cNvSpPr txBox="1"/>
            <p:nvPr/>
          </p:nvSpPr>
          <p:spPr>
            <a:xfrm>
              <a:off x="0" y="-38100"/>
              <a:ext cx="1264101" cy="229822"/>
            </a:xfrm>
            <a:prstGeom prst="rect">
              <a:avLst/>
            </a:prstGeom>
          </p:spPr>
          <p:txBody>
            <a:bodyPr lIns="50800" tIns="50800" rIns="50800" bIns="50800" rtlCol="0" anchor="ctr"/>
            <a:lstStyle/>
            <a:p>
              <a:pPr algn="ctr">
                <a:lnSpc>
                  <a:spcPts val="2720"/>
                </a:lnSpc>
              </a:pPr>
              <a:endParaRPr/>
            </a:p>
          </p:txBody>
        </p:sp>
      </p:grpSp>
      <p:sp>
        <p:nvSpPr>
          <p:cNvPr id="6" name="Freeform 6"/>
          <p:cNvSpPr/>
          <p:nvPr/>
        </p:nvSpPr>
        <p:spPr>
          <a:xfrm>
            <a:off x="1395609" y="7780608"/>
            <a:ext cx="1432516" cy="442778"/>
          </a:xfrm>
          <a:custGeom>
            <a:avLst/>
            <a:gdLst/>
            <a:ahLst/>
            <a:cxnLst/>
            <a:rect l="l" t="t" r="r" b="b"/>
            <a:pathLst>
              <a:path w="1432516" h="442778">
                <a:moveTo>
                  <a:pt x="0" y="0"/>
                </a:moveTo>
                <a:lnTo>
                  <a:pt x="1432516" y="0"/>
                </a:lnTo>
                <a:lnTo>
                  <a:pt x="1432516" y="442777"/>
                </a:lnTo>
                <a:lnTo>
                  <a:pt x="0" y="44277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1395609" y="1940074"/>
            <a:ext cx="6863046" cy="2596566"/>
          </a:xfrm>
          <a:prstGeom prst="rect">
            <a:avLst/>
          </a:prstGeom>
        </p:spPr>
        <p:txBody>
          <a:bodyPr lIns="0" tIns="0" rIns="0" bIns="0" rtlCol="0" anchor="t">
            <a:spAutoFit/>
          </a:bodyPr>
          <a:lstStyle/>
          <a:p>
            <a:pPr algn="l">
              <a:lnSpc>
                <a:spcPts val="10313"/>
              </a:lnSpc>
            </a:pPr>
            <a:r>
              <a:rPr lang="en-US" sz="8257" b="1">
                <a:solidFill>
                  <a:srgbClr val="FFFFFF"/>
                </a:solidFill>
                <a:latin typeface="Garet Bold"/>
                <a:ea typeface="Garet Bold"/>
                <a:cs typeface="Garet Bold"/>
                <a:sym typeface="Garet Bold"/>
              </a:rPr>
              <a:t>Home Automation</a:t>
            </a:r>
          </a:p>
        </p:txBody>
      </p:sp>
      <p:sp>
        <p:nvSpPr>
          <p:cNvPr id="8" name="TextBox 8"/>
          <p:cNvSpPr txBox="1"/>
          <p:nvPr/>
        </p:nvSpPr>
        <p:spPr>
          <a:xfrm>
            <a:off x="1481050" y="4682974"/>
            <a:ext cx="4628753" cy="902002"/>
          </a:xfrm>
          <a:prstGeom prst="rect">
            <a:avLst/>
          </a:prstGeom>
        </p:spPr>
        <p:txBody>
          <a:bodyPr lIns="0" tIns="0" rIns="0" bIns="0" rtlCol="0" anchor="t">
            <a:spAutoFit/>
          </a:bodyPr>
          <a:lstStyle/>
          <a:p>
            <a:pPr algn="ctr">
              <a:lnSpc>
                <a:spcPts val="3587"/>
              </a:lnSpc>
            </a:pPr>
            <a:r>
              <a:rPr lang="en-US" sz="2871">
                <a:solidFill>
                  <a:srgbClr val="1E3054"/>
                </a:solidFill>
                <a:latin typeface="Garet"/>
                <a:ea typeface="Garet"/>
                <a:cs typeface="Garet"/>
                <a:sym typeface="Garet"/>
              </a:rPr>
              <a:t>Making Smart Homes Smarter</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84686">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3523560" y="4283974"/>
            <a:ext cx="5234487" cy="693767"/>
            <a:chOff x="0" y="0"/>
            <a:chExt cx="1378630" cy="182720"/>
          </a:xfrm>
        </p:grpSpPr>
        <p:sp>
          <p:nvSpPr>
            <p:cNvPr id="3" name="Freeform 3"/>
            <p:cNvSpPr/>
            <p:nvPr/>
          </p:nvSpPr>
          <p:spPr>
            <a:xfrm>
              <a:off x="0" y="0"/>
              <a:ext cx="1378630" cy="182720"/>
            </a:xfrm>
            <a:custGeom>
              <a:avLst/>
              <a:gdLst/>
              <a:ahLst/>
              <a:cxnLst/>
              <a:rect l="l" t="t" r="r" b="b"/>
              <a:pathLst>
                <a:path w="1378630" h="182720">
                  <a:moveTo>
                    <a:pt x="0" y="0"/>
                  </a:moveTo>
                  <a:lnTo>
                    <a:pt x="1378630" y="0"/>
                  </a:lnTo>
                  <a:lnTo>
                    <a:pt x="1378630" y="182720"/>
                  </a:lnTo>
                  <a:lnTo>
                    <a:pt x="0" y="182720"/>
                  </a:lnTo>
                  <a:close/>
                </a:path>
              </a:pathLst>
            </a:custGeom>
            <a:solidFill>
              <a:srgbClr val="D3E8EE"/>
            </a:solidFill>
          </p:spPr>
        </p:sp>
        <p:sp>
          <p:nvSpPr>
            <p:cNvPr id="4" name="TextBox 4"/>
            <p:cNvSpPr txBox="1"/>
            <p:nvPr/>
          </p:nvSpPr>
          <p:spPr>
            <a:xfrm>
              <a:off x="0" y="-38100"/>
              <a:ext cx="1378630" cy="220820"/>
            </a:xfrm>
            <a:prstGeom prst="rect">
              <a:avLst/>
            </a:prstGeom>
          </p:spPr>
          <p:txBody>
            <a:bodyPr lIns="50800" tIns="50800" rIns="50800" bIns="50800" rtlCol="0" anchor="ctr"/>
            <a:lstStyle/>
            <a:p>
              <a:pPr algn="ctr">
                <a:lnSpc>
                  <a:spcPts val="2720"/>
                </a:lnSpc>
              </a:pPr>
              <a:endParaRPr/>
            </a:p>
          </p:txBody>
        </p:sp>
      </p:grpSp>
      <p:grpSp>
        <p:nvGrpSpPr>
          <p:cNvPr id="5" name="Group 5"/>
          <p:cNvGrpSpPr/>
          <p:nvPr/>
        </p:nvGrpSpPr>
        <p:grpSpPr>
          <a:xfrm>
            <a:off x="9470217" y="4283974"/>
            <a:ext cx="5234487" cy="693767"/>
            <a:chOff x="0" y="0"/>
            <a:chExt cx="1378630" cy="182720"/>
          </a:xfrm>
        </p:grpSpPr>
        <p:sp>
          <p:nvSpPr>
            <p:cNvPr id="6" name="Freeform 6"/>
            <p:cNvSpPr/>
            <p:nvPr/>
          </p:nvSpPr>
          <p:spPr>
            <a:xfrm>
              <a:off x="0" y="0"/>
              <a:ext cx="1378630" cy="182720"/>
            </a:xfrm>
            <a:custGeom>
              <a:avLst/>
              <a:gdLst/>
              <a:ahLst/>
              <a:cxnLst/>
              <a:rect l="l" t="t" r="r" b="b"/>
              <a:pathLst>
                <a:path w="1378630" h="182720">
                  <a:moveTo>
                    <a:pt x="0" y="0"/>
                  </a:moveTo>
                  <a:lnTo>
                    <a:pt x="1378630" y="0"/>
                  </a:lnTo>
                  <a:lnTo>
                    <a:pt x="1378630" y="182720"/>
                  </a:lnTo>
                  <a:lnTo>
                    <a:pt x="0" y="182720"/>
                  </a:lnTo>
                  <a:close/>
                </a:path>
              </a:pathLst>
            </a:custGeom>
            <a:solidFill>
              <a:srgbClr val="D3E8EE"/>
            </a:solidFill>
          </p:spPr>
        </p:sp>
        <p:sp>
          <p:nvSpPr>
            <p:cNvPr id="7" name="TextBox 7"/>
            <p:cNvSpPr txBox="1"/>
            <p:nvPr/>
          </p:nvSpPr>
          <p:spPr>
            <a:xfrm>
              <a:off x="0" y="-38100"/>
              <a:ext cx="1378630" cy="220820"/>
            </a:xfrm>
            <a:prstGeom prst="rect">
              <a:avLst/>
            </a:prstGeom>
          </p:spPr>
          <p:txBody>
            <a:bodyPr lIns="50800" tIns="50800" rIns="50800" bIns="50800" rtlCol="0" anchor="ctr"/>
            <a:lstStyle/>
            <a:p>
              <a:pPr algn="ctr">
                <a:lnSpc>
                  <a:spcPts val="2720"/>
                </a:lnSpc>
              </a:pPr>
              <a:endParaRPr/>
            </a:p>
          </p:txBody>
        </p:sp>
      </p:grpSp>
      <p:grpSp>
        <p:nvGrpSpPr>
          <p:cNvPr id="8" name="Group 8"/>
          <p:cNvGrpSpPr/>
          <p:nvPr/>
        </p:nvGrpSpPr>
        <p:grpSpPr>
          <a:xfrm>
            <a:off x="3523560" y="5395821"/>
            <a:ext cx="5234487" cy="3041366"/>
            <a:chOff x="0" y="0"/>
            <a:chExt cx="1378630" cy="801018"/>
          </a:xfrm>
        </p:grpSpPr>
        <p:sp>
          <p:nvSpPr>
            <p:cNvPr id="9" name="Freeform 9"/>
            <p:cNvSpPr/>
            <p:nvPr/>
          </p:nvSpPr>
          <p:spPr>
            <a:xfrm>
              <a:off x="0" y="0"/>
              <a:ext cx="1378630" cy="801018"/>
            </a:xfrm>
            <a:custGeom>
              <a:avLst/>
              <a:gdLst/>
              <a:ahLst/>
              <a:cxnLst/>
              <a:rect l="l" t="t" r="r" b="b"/>
              <a:pathLst>
                <a:path w="1378630" h="801018">
                  <a:moveTo>
                    <a:pt x="0" y="0"/>
                  </a:moveTo>
                  <a:lnTo>
                    <a:pt x="1378630" y="0"/>
                  </a:lnTo>
                  <a:lnTo>
                    <a:pt x="1378630" y="801018"/>
                  </a:lnTo>
                  <a:lnTo>
                    <a:pt x="0" y="801018"/>
                  </a:lnTo>
                  <a:close/>
                </a:path>
              </a:pathLst>
            </a:custGeom>
            <a:solidFill>
              <a:srgbClr val="73969F">
                <a:alpha val="48627"/>
              </a:srgbClr>
            </a:solidFill>
            <a:ln w="38100" cap="sq">
              <a:solidFill>
                <a:srgbClr val="FFFFFF">
                  <a:alpha val="48627"/>
                </a:srgbClr>
              </a:solidFill>
              <a:prstDash val="solid"/>
              <a:miter/>
            </a:ln>
          </p:spPr>
        </p:sp>
        <p:sp>
          <p:nvSpPr>
            <p:cNvPr id="10" name="TextBox 10"/>
            <p:cNvSpPr txBox="1"/>
            <p:nvPr/>
          </p:nvSpPr>
          <p:spPr>
            <a:xfrm>
              <a:off x="0" y="-38100"/>
              <a:ext cx="1378630" cy="839118"/>
            </a:xfrm>
            <a:prstGeom prst="rect">
              <a:avLst/>
            </a:prstGeom>
          </p:spPr>
          <p:txBody>
            <a:bodyPr lIns="50800" tIns="50800" rIns="50800" bIns="50800" rtlCol="0" anchor="ctr"/>
            <a:lstStyle/>
            <a:p>
              <a:pPr algn="ctr">
                <a:lnSpc>
                  <a:spcPts val="2720"/>
                </a:lnSpc>
              </a:pPr>
              <a:endParaRPr/>
            </a:p>
          </p:txBody>
        </p:sp>
      </p:grpSp>
      <p:grpSp>
        <p:nvGrpSpPr>
          <p:cNvPr id="11" name="Group 11"/>
          <p:cNvGrpSpPr/>
          <p:nvPr/>
        </p:nvGrpSpPr>
        <p:grpSpPr>
          <a:xfrm>
            <a:off x="9470217" y="5395821"/>
            <a:ext cx="5234487" cy="3041366"/>
            <a:chOff x="0" y="0"/>
            <a:chExt cx="1378630" cy="801018"/>
          </a:xfrm>
        </p:grpSpPr>
        <p:sp>
          <p:nvSpPr>
            <p:cNvPr id="12" name="Freeform 12"/>
            <p:cNvSpPr/>
            <p:nvPr/>
          </p:nvSpPr>
          <p:spPr>
            <a:xfrm>
              <a:off x="0" y="0"/>
              <a:ext cx="1378630" cy="801018"/>
            </a:xfrm>
            <a:custGeom>
              <a:avLst/>
              <a:gdLst/>
              <a:ahLst/>
              <a:cxnLst/>
              <a:rect l="l" t="t" r="r" b="b"/>
              <a:pathLst>
                <a:path w="1378630" h="801018">
                  <a:moveTo>
                    <a:pt x="0" y="0"/>
                  </a:moveTo>
                  <a:lnTo>
                    <a:pt x="1378630" y="0"/>
                  </a:lnTo>
                  <a:lnTo>
                    <a:pt x="1378630" y="801018"/>
                  </a:lnTo>
                  <a:lnTo>
                    <a:pt x="0" y="801018"/>
                  </a:lnTo>
                  <a:close/>
                </a:path>
              </a:pathLst>
            </a:custGeom>
            <a:solidFill>
              <a:srgbClr val="73969F">
                <a:alpha val="48627"/>
              </a:srgbClr>
            </a:solidFill>
            <a:ln w="38100" cap="sq">
              <a:solidFill>
                <a:srgbClr val="FFFFFF">
                  <a:alpha val="48627"/>
                </a:srgbClr>
              </a:solidFill>
              <a:prstDash val="solid"/>
              <a:miter/>
            </a:ln>
          </p:spPr>
        </p:sp>
        <p:sp>
          <p:nvSpPr>
            <p:cNvPr id="13" name="TextBox 13"/>
            <p:cNvSpPr txBox="1"/>
            <p:nvPr/>
          </p:nvSpPr>
          <p:spPr>
            <a:xfrm>
              <a:off x="0" y="-38100"/>
              <a:ext cx="1378630" cy="839118"/>
            </a:xfrm>
            <a:prstGeom prst="rect">
              <a:avLst/>
            </a:prstGeom>
          </p:spPr>
          <p:txBody>
            <a:bodyPr lIns="50800" tIns="50800" rIns="50800" bIns="50800" rtlCol="0" anchor="ctr"/>
            <a:lstStyle/>
            <a:p>
              <a:pPr algn="ctr">
                <a:lnSpc>
                  <a:spcPts val="2720"/>
                </a:lnSpc>
              </a:pPr>
              <a:endParaRPr/>
            </a:p>
          </p:txBody>
        </p:sp>
      </p:grpSp>
      <p:sp>
        <p:nvSpPr>
          <p:cNvPr id="14" name="Freeform 14"/>
          <p:cNvSpPr/>
          <p:nvPr/>
        </p:nvSpPr>
        <p:spPr>
          <a:xfrm rot="-2443237">
            <a:off x="-2074981" y="-79793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15" name="Freeform 15"/>
          <p:cNvSpPr/>
          <p:nvPr/>
        </p:nvSpPr>
        <p:spPr>
          <a:xfrm rot="7600236">
            <a:off x="13481615" y="681982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16" name="TextBox 16"/>
          <p:cNvSpPr txBox="1"/>
          <p:nvPr/>
        </p:nvSpPr>
        <p:spPr>
          <a:xfrm>
            <a:off x="4883799" y="1581839"/>
            <a:ext cx="8382947" cy="1005532"/>
          </a:xfrm>
          <a:prstGeom prst="rect">
            <a:avLst/>
          </a:prstGeom>
        </p:spPr>
        <p:txBody>
          <a:bodyPr lIns="0" tIns="0" rIns="0" bIns="0" rtlCol="0" anchor="t">
            <a:spAutoFit/>
          </a:bodyPr>
          <a:lstStyle/>
          <a:p>
            <a:pPr algn="ctr">
              <a:lnSpc>
                <a:spcPts val="8101"/>
              </a:lnSpc>
            </a:pPr>
            <a:r>
              <a:rPr lang="en-US" sz="5787" b="1">
                <a:solidFill>
                  <a:srgbClr val="FFFFFF"/>
                </a:solidFill>
                <a:latin typeface="Garet Bold"/>
                <a:ea typeface="Garet Bold"/>
                <a:cs typeface="Garet Bold"/>
                <a:sym typeface="Garet Bold"/>
              </a:rPr>
              <a:t>Introduction:</a:t>
            </a:r>
          </a:p>
        </p:txBody>
      </p:sp>
      <p:sp>
        <p:nvSpPr>
          <p:cNvPr id="17" name="TextBox 17"/>
          <p:cNvSpPr txBox="1"/>
          <p:nvPr/>
        </p:nvSpPr>
        <p:spPr>
          <a:xfrm>
            <a:off x="3609933" y="4426954"/>
            <a:ext cx="5061739" cy="363334"/>
          </a:xfrm>
          <a:prstGeom prst="rect">
            <a:avLst/>
          </a:prstGeom>
        </p:spPr>
        <p:txBody>
          <a:bodyPr lIns="0" tIns="0" rIns="0" bIns="0" rtlCol="0" anchor="t">
            <a:spAutoFit/>
          </a:bodyPr>
          <a:lstStyle/>
          <a:p>
            <a:pPr algn="ctr">
              <a:lnSpc>
                <a:spcPts val="3073"/>
              </a:lnSpc>
              <a:spcBef>
                <a:spcPct val="0"/>
              </a:spcBef>
            </a:pPr>
            <a:r>
              <a:rPr lang="en-US" sz="2195" b="1">
                <a:solidFill>
                  <a:srgbClr val="112542"/>
                </a:solidFill>
                <a:latin typeface="Garet Bold"/>
                <a:ea typeface="Garet Bold"/>
                <a:cs typeface="Garet Bold"/>
                <a:sym typeface="Garet Bold"/>
              </a:rPr>
              <a:t>What is Home Automation?</a:t>
            </a:r>
          </a:p>
        </p:txBody>
      </p:sp>
      <p:sp>
        <p:nvSpPr>
          <p:cNvPr id="18" name="TextBox 18"/>
          <p:cNvSpPr txBox="1"/>
          <p:nvPr/>
        </p:nvSpPr>
        <p:spPr>
          <a:xfrm>
            <a:off x="9556591" y="4426954"/>
            <a:ext cx="5061739" cy="363334"/>
          </a:xfrm>
          <a:prstGeom prst="rect">
            <a:avLst/>
          </a:prstGeom>
        </p:spPr>
        <p:txBody>
          <a:bodyPr lIns="0" tIns="0" rIns="0" bIns="0" rtlCol="0" anchor="t">
            <a:spAutoFit/>
          </a:bodyPr>
          <a:lstStyle/>
          <a:p>
            <a:pPr algn="ctr">
              <a:lnSpc>
                <a:spcPts val="3073"/>
              </a:lnSpc>
              <a:spcBef>
                <a:spcPct val="0"/>
              </a:spcBef>
            </a:pPr>
            <a:r>
              <a:rPr lang="en-US" sz="2195" b="1">
                <a:solidFill>
                  <a:srgbClr val="112542"/>
                </a:solidFill>
                <a:latin typeface="Garet Bold"/>
                <a:ea typeface="Garet Bold"/>
                <a:cs typeface="Garet Bold"/>
                <a:sym typeface="Garet Bold"/>
              </a:rPr>
              <a:t>Brief overview of the project's aim</a:t>
            </a:r>
          </a:p>
        </p:txBody>
      </p:sp>
      <p:sp>
        <p:nvSpPr>
          <p:cNvPr id="19" name="TextBox 19"/>
          <p:cNvSpPr txBox="1"/>
          <p:nvPr/>
        </p:nvSpPr>
        <p:spPr>
          <a:xfrm>
            <a:off x="4140089" y="5637117"/>
            <a:ext cx="4265312" cy="2492099"/>
          </a:xfrm>
          <a:prstGeom prst="rect">
            <a:avLst/>
          </a:prstGeom>
        </p:spPr>
        <p:txBody>
          <a:bodyPr lIns="0" tIns="0" rIns="0" bIns="0" rtlCol="0" anchor="t">
            <a:spAutoFit/>
          </a:bodyPr>
          <a:lstStyle/>
          <a:p>
            <a:pPr algn="l">
              <a:lnSpc>
                <a:spcPts val="2494"/>
              </a:lnSpc>
            </a:pPr>
            <a:r>
              <a:rPr lang="en-US" sz="1493">
                <a:solidFill>
                  <a:srgbClr val="FFFFFF"/>
                </a:solidFill>
                <a:latin typeface="Garet"/>
                <a:ea typeface="Garet"/>
                <a:cs typeface="Garet"/>
                <a:sym typeface="Garet"/>
              </a:rPr>
              <a:t>Home automation refers to the use of technology to control and monitor household systems and appliances automatically or remotely. It allows homeowners to manage lighting, climate, entertainment systems, security, and more using smartphones, computers, or voice commands.</a:t>
            </a:r>
          </a:p>
        </p:txBody>
      </p:sp>
      <p:sp>
        <p:nvSpPr>
          <p:cNvPr id="20" name="TextBox 20"/>
          <p:cNvSpPr txBox="1"/>
          <p:nvPr/>
        </p:nvSpPr>
        <p:spPr>
          <a:xfrm>
            <a:off x="10117363" y="5637117"/>
            <a:ext cx="4165633" cy="2177774"/>
          </a:xfrm>
          <a:prstGeom prst="rect">
            <a:avLst/>
          </a:prstGeom>
        </p:spPr>
        <p:txBody>
          <a:bodyPr lIns="0" tIns="0" rIns="0" bIns="0" rtlCol="0" anchor="t">
            <a:spAutoFit/>
          </a:bodyPr>
          <a:lstStyle/>
          <a:p>
            <a:pPr algn="l">
              <a:lnSpc>
                <a:spcPts val="2494"/>
              </a:lnSpc>
            </a:pPr>
            <a:r>
              <a:rPr lang="en-US" sz="1493">
                <a:solidFill>
                  <a:srgbClr val="FFFFFF"/>
                </a:solidFill>
                <a:latin typeface="Garet"/>
                <a:ea typeface="Garet"/>
                <a:cs typeface="Garet"/>
                <a:sym typeface="Garet"/>
              </a:rPr>
              <a:t>This project focuses on creating a smart home system using Arduino and cloud computing technologies. The primary goal is to control home appliances remotely and monitor real-time data (like temperature, motion, etc.) via a smartphone or web interface.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84686">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488533" y="4096521"/>
            <a:ext cx="5234487" cy="693767"/>
            <a:chOff x="0" y="0"/>
            <a:chExt cx="1378630" cy="182720"/>
          </a:xfrm>
        </p:grpSpPr>
        <p:sp>
          <p:nvSpPr>
            <p:cNvPr id="3" name="Freeform 3"/>
            <p:cNvSpPr/>
            <p:nvPr/>
          </p:nvSpPr>
          <p:spPr>
            <a:xfrm>
              <a:off x="0" y="0"/>
              <a:ext cx="1378630" cy="182720"/>
            </a:xfrm>
            <a:custGeom>
              <a:avLst/>
              <a:gdLst/>
              <a:ahLst/>
              <a:cxnLst/>
              <a:rect l="l" t="t" r="r" b="b"/>
              <a:pathLst>
                <a:path w="1378630" h="182720">
                  <a:moveTo>
                    <a:pt x="0" y="0"/>
                  </a:moveTo>
                  <a:lnTo>
                    <a:pt x="1378630" y="0"/>
                  </a:lnTo>
                  <a:lnTo>
                    <a:pt x="1378630" y="182720"/>
                  </a:lnTo>
                  <a:lnTo>
                    <a:pt x="0" y="182720"/>
                  </a:lnTo>
                  <a:close/>
                </a:path>
              </a:pathLst>
            </a:custGeom>
            <a:solidFill>
              <a:srgbClr val="D3E8EE"/>
            </a:solidFill>
          </p:spPr>
        </p:sp>
        <p:sp>
          <p:nvSpPr>
            <p:cNvPr id="4" name="TextBox 4"/>
            <p:cNvSpPr txBox="1"/>
            <p:nvPr/>
          </p:nvSpPr>
          <p:spPr>
            <a:xfrm>
              <a:off x="0" y="-38100"/>
              <a:ext cx="1378630" cy="220820"/>
            </a:xfrm>
            <a:prstGeom prst="rect">
              <a:avLst/>
            </a:prstGeom>
          </p:spPr>
          <p:txBody>
            <a:bodyPr lIns="50800" tIns="50800" rIns="50800" bIns="50800" rtlCol="0" anchor="ctr"/>
            <a:lstStyle/>
            <a:p>
              <a:pPr algn="ctr">
                <a:lnSpc>
                  <a:spcPts val="2720"/>
                </a:lnSpc>
              </a:pPr>
              <a:endParaRPr/>
            </a:p>
          </p:txBody>
        </p:sp>
      </p:grpSp>
      <p:grpSp>
        <p:nvGrpSpPr>
          <p:cNvPr id="5" name="Group 5"/>
          <p:cNvGrpSpPr/>
          <p:nvPr/>
        </p:nvGrpSpPr>
        <p:grpSpPr>
          <a:xfrm>
            <a:off x="1488533" y="6530699"/>
            <a:ext cx="5234487" cy="693767"/>
            <a:chOff x="0" y="0"/>
            <a:chExt cx="1378630" cy="182720"/>
          </a:xfrm>
        </p:grpSpPr>
        <p:sp>
          <p:nvSpPr>
            <p:cNvPr id="6" name="Freeform 6"/>
            <p:cNvSpPr/>
            <p:nvPr/>
          </p:nvSpPr>
          <p:spPr>
            <a:xfrm>
              <a:off x="0" y="0"/>
              <a:ext cx="1378630" cy="182720"/>
            </a:xfrm>
            <a:custGeom>
              <a:avLst/>
              <a:gdLst/>
              <a:ahLst/>
              <a:cxnLst/>
              <a:rect l="l" t="t" r="r" b="b"/>
              <a:pathLst>
                <a:path w="1378630" h="182720">
                  <a:moveTo>
                    <a:pt x="0" y="0"/>
                  </a:moveTo>
                  <a:lnTo>
                    <a:pt x="1378630" y="0"/>
                  </a:lnTo>
                  <a:lnTo>
                    <a:pt x="1378630" y="182720"/>
                  </a:lnTo>
                  <a:lnTo>
                    <a:pt x="0" y="182720"/>
                  </a:lnTo>
                  <a:close/>
                </a:path>
              </a:pathLst>
            </a:custGeom>
            <a:solidFill>
              <a:srgbClr val="D3E8EE"/>
            </a:solidFill>
          </p:spPr>
        </p:sp>
        <p:sp>
          <p:nvSpPr>
            <p:cNvPr id="7" name="TextBox 7"/>
            <p:cNvSpPr txBox="1"/>
            <p:nvPr/>
          </p:nvSpPr>
          <p:spPr>
            <a:xfrm>
              <a:off x="0" y="-38100"/>
              <a:ext cx="1378630" cy="220820"/>
            </a:xfrm>
            <a:prstGeom prst="rect">
              <a:avLst/>
            </a:prstGeom>
          </p:spPr>
          <p:txBody>
            <a:bodyPr lIns="50800" tIns="50800" rIns="50800" bIns="50800" rtlCol="0" anchor="ctr"/>
            <a:lstStyle/>
            <a:p>
              <a:pPr algn="ctr">
                <a:lnSpc>
                  <a:spcPts val="2720"/>
                </a:lnSpc>
              </a:pPr>
              <a:endParaRPr/>
            </a:p>
          </p:txBody>
        </p:sp>
      </p:grpSp>
      <p:grpSp>
        <p:nvGrpSpPr>
          <p:cNvPr id="8" name="Group 8"/>
          <p:cNvGrpSpPr/>
          <p:nvPr/>
        </p:nvGrpSpPr>
        <p:grpSpPr>
          <a:xfrm>
            <a:off x="1488533" y="5410200"/>
            <a:ext cx="5234487" cy="693767"/>
            <a:chOff x="0" y="0"/>
            <a:chExt cx="1378630" cy="182720"/>
          </a:xfrm>
        </p:grpSpPr>
        <p:sp>
          <p:nvSpPr>
            <p:cNvPr id="9" name="Freeform 9"/>
            <p:cNvSpPr/>
            <p:nvPr/>
          </p:nvSpPr>
          <p:spPr>
            <a:xfrm>
              <a:off x="0" y="0"/>
              <a:ext cx="1378630" cy="182720"/>
            </a:xfrm>
            <a:custGeom>
              <a:avLst/>
              <a:gdLst/>
              <a:ahLst/>
              <a:cxnLst/>
              <a:rect l="l" t="t" r="r" b="b"/>
              <a:pathLst>
                <a:path w="1378630" h="182720">
                  <a:moveTo>
                    <a:pt x="0" y="0"/>
                  </a:moveTo>
                  <a:lnTo>
                    <a:pt x="1378630" y="0"/>
                  </a:lnTo>
                  <a:lnTo>
                    <a:pt x="1378630" y="182720"/>
                  </a:lnTo>
                  <a:lnTo>
                    <a:pt x="0" y="182720"/>
                  </a:lnTo>
                  <a:close/>
                </a:path>
              </a:pathLst>
            </a:custGeom>
            <a:solidFill>
              <a:srgbClr val="D3E8EE"/>
            </a:solidFill>
          </p:spPr>
        </p:sp>
        <p:sp>
          <p:nvSpPr>
            <p:cNvPr id="10" name="TextBox 10"/>
            <p:cNvSpPr txBox="1"/>
            <p:nvPr/>
          </p:nvSpPr>
          <p:spPr>
            <a:xfrm>
              <a:off x="0" y="-38100"/>
              <a:ext cx="1378630" cy="220820"/>
            </a:xfrm>
            <a:prstGeom prst="rect">
              <a:avLst/>
            </a:prstGeom>
          </p:spPr>
          <p:txBody>
            <a:bodyPr lIns="50800" tIns="50800" rIns="50800" bIns="50800" rtlCol="0" anchor="ctr"/>
            <a:lstStyle/>
            <a:p>
              <a:pPr algn="ctr">
                <a:lnSpc>
                  <a:spcPts val="2720"/>
                </a:lnSpc>
              </a:pPr>
              <a:endParaRPr/>
            </a:p>
          </p:txBody>
        </p:sp>
      </p:grpSp>
      <p:sp>
        <p:nvSpPr>
          <p:cNvPr id="11" name="Freeform 11"/>
          <p:cNvSpPr/>
          <p:nvPr/>
        </p:nvSpPr>
        <p:spPr>
          <a:xfrm rot="-2443237">
            <a:off x="-2074981" y="-79793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7600236">
            <a:off x="13481615" y="681982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2537297" y="1673688"/>
            <a:ext cx="13213405" cy="1005532"/>
          </a:xfrm>
          <a:prstGeom prst="rect">
            <a:avLst/>
          </a:prstGeom>
        </p:spPr>
        <p:txBody>
          <a:bodyPr lIns="0" tIns="0" rIns="0" bIns="0" rtlCol="0" anchor="t">
            <a:spAutoFit/>
          </a:bodyPr>
          <a:lstStyle/>
          <a:p>
            <a:pPr algn="ctr">
              <a:lnSpc>
                <a:spcPts val="8101"/>
              </a:lnSpc>
            </a:pPr>
            <a:r>
              <a:rPr lang="en-US" sz="5787" b="1">
                <a:solidFill>
                  <a:srgbClr val="FFFFFF"/>
                </a:solidFill>
                <a:latin typeface="Garet Bold"/>
                <a:ea typeface="Garet Bold"/>
                <a:cs typeface="Garet Bold"/>
                <a:sym typeface="Garet Bold"/>
              </a:rPr>
              <a:t>Objective of the project</a:t>
            </a:r>
          </a:p>
        </p:txBody>
      </p:sp>
      <p:sp>
        <p:nvSpPr>
          <p:cNvPr id="14" name="TextBox 14"/>
          <p:cNvSpPr txBox="1"/>
          <p:nvPr/>
        </p:nvSpPr>
        <p:spPr>
          <a:xfrm>
            <a:off x="1574907" y="4239502"/>
            <a:ext cx="5061739" cy="363334"/>
          </a:xfrm>
          <a:prstGeom prst="rect">
            <a:avLst/>
          </a:prstGeom>
        </p:spPr>
        <p:txBody>
          <a:bodyPr lIns="0" tIns="0" rIns="0" bIns="0" rtlCol="0" anchor="t">
            <a:spAutoFit/>
          </a:bodyPr>
          <a:lstStyle/>
          <a:p>
            <a:pPr algn="ctr">
              <a:lnSpc>
                <a:spcPts val="3073"/>
              </a:lnSpc>
              <a:spcBef>
                <a:spcPct val="0"/>
              </a:spcBef>
            </a:pPr>
            <a:r>
              <a:rPr lang="en-US" sz="2195" b="1">
                <a:solidFill>
                  <a:srgbClr val="112542"/>
                </a:solidFill>
                <a:latin typeface="Garet Bold"/>
                <a:ea typeface="Garet Bold"/>
                <a:cs typeface="Garet Bold"/>
                <a:sym typeface="Garet Bold"/>
              </a:rPr>
              <a:t>✅ Remote Control of Appliances</a:t>
            </a:r>
          </a:p>
        </p:txBody>
      </p:sp>
      <p:sp>
        <p:nvSpPr>
          <p:cNvPr id="15" name="TextBox 15"/>
          <p:cNvSpPr txBox="1"/>
          <p:nvPr/>
        </p:nvSpPr>
        <p:spPr>
          <a:xfrm>
            <a:off x="1574907" y="6492599"/>
            <a:ext cx="5061739" cy="744334"/>
          </a:xfrm>
          <a:prstGeom prst="rect">
            <a:avLst/>
          </a:prstGeom>
        </p:spPr>
        <p:txBody>
          <a:bodyPr lIns="0" tIns="0" rIns="0" bIns="0" rtlCol="0" anchor="t">
            <a:spAutoFit/>
          </a:bodyPr>
          <a:lstStyle/>
          <a:p>
            <a:pPr algn="ctr">
              <a:lnSpc>
                <a:spcPts val="3073"/>
              </a:lnSpc>
            </a:pPr>
            <a:r>
              <a:rPr lang="en-US" sz="2195">
                <a:solidFill>
                  <a:srgbClr val="112542"/>
                </a:solidFill>
                <a:latin typeface="Garet"/>
                <a:ea typeface="Garet"/>
                <a:cs typeface="Garet"/>
                <a:sym typeface="Garet"/>
              </a:rPr>
              <a:t>📱 User-Friendly Interface</a:t>
            </a:r>
          </a:p>
          <a:p>
            <a:pPr algn="ctr">
              <a:lnSpc>
                <a:spcPts val="3073"/>
              </a:lnSpc>
              <a:spcBef>
                <a:spcPct val="0"/>
              </a:spcBef>
            </a:pPr>
            <a:endParaRPr lang="en-US" sz="2195">
              <a:solidFill>
                <a:srgbClr val="112542"/>
              </a:solidFill>
              <a:latin typeface="Garet"/>
              <a:ea typeface="Garet"/>
              <a:cs typeface="Garet"/>
              <a:sym typeface="Garet"/>
            </a:endParaRPr>
          </a:p>
        </p:txBody>
      </p:sp>
      <p:sp>
        <p:nvSpPr>
          <p:cNvPr id="16" name="TextBox 16"/>
          <p:cNvSpPr txBox="1"/>
          <p:nvPr/>
        </p:nvSpPr>
        <p:spPr>
          <a:xfrm>
            <a:off x="1574907" y="5556366"/>
            <a:ext cx="5061739" cy="363334"/>
          </a:xfrm>
          <a:prstGeom prst="rect">
            <a:avLst/>
          </a:prstGeom>
        </p:spPr>
        <p:txBody>
          <a:bodyPr lIns="0" tIns="0" rIns="0" bIns="0" rtlCol="0" anchor="t">
            <a:spAutoFit/>
          </a:bodyPr>
          <a:lstStyle/>
          <a:p>
            <a:pPr algn="ctr">
              <a:lnSpc>
                <a:spcPts val="3073"/>
              </a:lnSpc>
              <a:spcBef>
                <a:spcPct val="0"/>
              </a:spcBef>
            </a:pPr>
            <a:r>
              <a:rPr lang="en-US" sz="2195" b="1">
                <a:solidFill>
                  <a:srgbClr val="112542"/>
                </a:solidFill>
                <a:latin typeface="Garet Bold"/>
                <a:ea typeface="Garet Bold"/>
                <a:cs typeface="Garet Bold"/>
                <a:sym typeface="Garet Bold"/>
              </a:rPr>
              <a:t>🌐 Cloud-Based Monitoring</a:t>
            </a:r>
          </a:p>
        </p:txBody>
      </p:sp>
      <p:sp>
        <p:nvSpPr>
          <p:cNvPr id="17" name="TextBox 17"/>
          <p:cNvSpPr txBox="1"/>
          <p:nvPr/>
        </p:nvSpPr>
        <p:spPr>
          <a:xfrm>
            <a:off x="7073077" y="4106993"/>
            <a:ext cx="10186223" cy="1234799"/>
          </a:xfrm>
          <a:prstGeom prst="rect">
            <a:avLst/>
          </a:prstGeom>
        </p:spPr>
        <p:txBody>
          <a:bodyPr lIns="0" tIns="0" rIns="0" bIns="0" rtlCol="0" anchor="t">
            <a:spAutoFit/>
          </a:bodyPr>
          <a:lstStyle/>
          <a:p>
            <a:pPr algn="l">
              <a:lnSpc>
                <a:spcPts val="2494"/>
              </a:lnSpc>
            </a:pPr>
            <a:r>
              <a:rPr lang="en-US" sz="1493">
                <a:solidFill>
                  <a:srgbClr val="FFFFFF"/>
                </a:solidFill>
                <a:latin typeface="Garet"/>
                <a:ea typeface="Garet"/>
                <a:cs typeface="Garet"/>
                <a:sym typeface="Garet"/>
              </a:rPr>
              <a:t>Allow users to turn ON/OFF lights, fans, and other devices from anywhere using a smartphone or web interface.</a:t>
            </a:r>
          </a:p>
          <a:p>
            <a:pPr algn="l">
              <a:lnSpc>
                <a:spcPts val="2494"/>
              </a:lnSpc>
            </a:pPr>
            <a:endParaRPr lang="en-US" sz="1493">
              <a:solidFill>
                <a:srgbClr val="FFFFFF"/>
              </a:solidFill>
              <a:latin typeface="Garet"/>
              <a:ea typeface="Garet"/>
              <a:cs typeface="Garet"/>
              <a:sym typeface="Garet"/>
            </a:endParaRPr>
          </a:p>
          <a:p>
            <a:pPr algn="l">
              <a:lnSpc>
                <a:spcPts val="2494"/>
              </a:lnSpc>
            </a:pPr>
            <a:endParaRPr lang="en-US" sz="1493">
              <a:solidFill>
                <a:srgbClr val="FFFFFF"/>
              </a:solidFill>
              <a:latin typeface="Garet"/>
              <a:ea typeface="Garet"/>
              <a:cs typeface="Garet"/>
              <a:sym typeface="Garet"/>
            </a:endParaRPr>
          </a:p>
        </p:txBody>
      </p:sp>
      <p:sp>
        <p:nvSpPr>
          <p:cNvPr id="18" name="TextBox 18"/>
          <p:cNvSpPr txBox="1"/>
          <p:nvPr/>
        </p:nvSpPr>
        <p:spPr>
          <a:xfrm>
            <a:off x="7073077" y="6541171"/>
            <a:ext cx="9859190" cy="606149"/>
          </a:xfrm>
          <a:prstGeom prst="rect">
            <a:avLst/>
          </a:prstGeom>
        </p:spPr>
        <p:txBody>
          <a:bodyPr lIns="0" tIns="0" rIns="0" bIns="0" rtlCol="0" anchor="t">
            <a:spAutoFit/>
          </a:bodyPr>
          <a:lstStyle/>
          <a:p>
            <a:pPr algn="l">
              <a:lnSpc>
                <a:spcPts val="2494"/>
              </a:lnSpc>
            </a:pPr>
            <a:r>
              <a:rPr lang="en-US" sz="1493">
                <a:solidFill>
                  <a:srgbClr val="FFFFFF"/>
                </a:solidFill>
                <a:latin typeface="Garet"/>
                <a:ea typeface="Garet"/>
                <a:cs typeface="Garet"/>
                <a:sym typeface="Garet"/>
              </a:rPr>
              <a:t>Integrate with platforms like Blynk, Arduino IoT Cloud, or a custom web dashboard for easy access and control.</a:t>
            </a:r>
          </a:p>
        </p:txBody>
      </p:sp>
      <p:sp>
        <p:nvSpPr>
          <p:cNvPr id="19" name="TextBox 19"/>
          <p:cNvSpPr txBox="1"/>
          <p:nvPr/>
        </p:nvSpPr>
        <p:spPr>
          <a:xfrm>
            <a:off x="7073077" y="5420671"/>
            <a:ext cx="9972052" cy="606149"/>
          </a:xfrm>
          <a:prstGeom prst="rect">
            <a:avLst/>
          </a:prstGeom>
        </p:spPr>
        <p:txBody>
          <a:bodyPr lIns="0" tIns="0" rIns="0" bIns="0" rtlCol="0" anchor="t">
            <a:spAutoFit/>
          </a:bodyPr>
          <a:lstStyle/>
          <a:p>
            <a:pPr algn="l">
              <a:lnSpc>
                <a:spcPts val="2494"/>
              </a:lnSpc>
            </a:pPr>
            <a:r>
              <a:rPr lang="en-US" sz="1493">
                <a:solidFill>
                  <a:srgbClr val="FFFFFF"/>
                </a:solidFill>
                <a:latin typeface="Garet"/>
                <a:ea typeface="Garet"/>
                <a:cs typeface="Garet"/>
                <a:sym typeface="Garet"/>
              </a:rPr>
              <a:t>Send real-time data from sensors (like temperature or motion) to the cloud for live monitoring and data logging.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84686">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4790013" y="4075250"/>
            <a:ext cx="4285260" cy="902490"/>
            <a:chOff x="0" y="0"/>
            <a:chExt cx="1128628" cy="237693"/>
          </a:xfrm>
        </p:grpSpPr>
        <p:sp>
          <p:nvSpPr>
            <p:cNvPr id="3" name="Freeform 3"/>
            <p:cNvSpPr/>
            <p:nvPr/>
          </p:nvSpPr>
          <p:spPr>
            <a:xfrm>
              <a:off x="0" y="0"/>
              <a:ext cx="1128628" cy="237693"/>
            </a:xfrm>
            <a:custGeom>
              <a:avLst/>
              <a:gdLst/>
              <a:ahLst/>
              <a:cxnLst/>
              <a:rect l="l" t="t" r="r" b="b"/>
              <a:pathLst>
                <a:path w="1128628" h="237693">
                  <a:moveTo>
                    <a:pt x="0" y="0"/>
                  </a:moveTo>
                  <a:lnTo>
                    <a:pt x="1128628" y="0"/>
                  </a:lnTo>
                  <a:lnTo>
                    <a:pt x="1128628" y="237693"/>
                  </a:lnTo>
                  <a:lnTo>
                    <a:pt x="0" y="237693"/>
                  </a:lnTo>
                  <a:close/>
                </a:path>
              </a:pathLst>
            </a:custGeom>
            <a:solidFill>
              <a:srgbClr val="D3E8EE"/>
            </a:solidFill>
          </p:spPr>
        </p:sp>
        <p:sp>
          <p:nvSpPr>
            <p:cNvPr id="4" name="TextBox 4"/>
            <p:cNvSpPr txBox="1"/>
            <p:nvPr/>
          </p:nvSpPr>
          <p:spPr>
            <a:xfrm>
              <a:off x="0" y="-38100"/>
              <a:ext cx="1128628" cy="275793"/>
            </a:xfrm>
            <a:prstGeom prst="rect">
              <a:avLst/>
            </a:prstGeom>
          </p:spPr>
          <p:txBody>
            <a:bodyPr lIns="50800" tIns="50800" rIns="50800" bIns="50800" rtlCol="0" anchor="ctr"/>
            <a:lstStyle/>
            <a:p>
              <a:pPr algn="ctr">
                <a:lnSpc>
                  <a:spcPts val="2720"/>
                </a:lnSpc>
              </a:pPr>
              <a:endParaRPr/>
            </a:p>
          </p:txBody>
        </p:sp>
      </p:grpSp>
      <p:grpSp>
        <p:nvGrpSpPr>
          <p:cNvPr id="5" name="Group 5"/>
          <p:cNvGrpSpPr/>
          <p:nvPr/>
        </p:nvGrpSpPr>
        <p:grpSpPr>
          <a:xfrm>
            <a:off x="10574277" y="4075250"/>
            <a:ext cx="4285260" cy="902490"/>
            <a:chOff x="0" y="0"/>
            <a:chExt cx="1128628" cy="237693"/>
          </a:xfrm>
        </p:grpSpPr>
        <p:sp>
          <p:nvSpPr>
            <p:cNvPr id="6" name="Freeform 6"/>
            <p:cNvSpPr/>
            <p:nvPr/>
          </p:nvSpPr>
          <p:spPr>
            <a:xfrm>
              <a:off x="0" y="0"/>
              <a:ext cx="1128628" cy="237693"/>
            </a:xfrm>
            <a:custGeom>
              <a:avLst/>
              <a:gdLst/>
              <a:ahLst/>
              <a:cxnLst/>
              <a:rect l="l" t="t" r="r" b="b"/>
              <a:pathLst>
                <a:path w="1128628" h="237693">
                  <a:moveTo>
                    <a:pt x="0" y="0"/>
                  </a:moveTo>
                  <a:lnTo>
                    <a:pt x="1128628" y="0"/>
                  </a:lnTo>
                  <a:lnTo>
                    <a:pt x="1128628" y="237693"/>
                  </a:lnTo>
                  <a:lnTo>
                    <a:pt x="0" y="237693"/>
                  </a:lnTo>
                  <a:close/>
                </a:path>
              </a:pathLst>
            </a:custGeom>
            <a:solidFill>
              <a:srgbClr val="D3E8EE"/>
            </a:solidFill>
          </p:spPr>
        </p:sp>
        <p:sp>
          <p:nvSpPr>
            <p:cNvPr id="7" name="TextBox 7"/>
            <p:cNvSpPr txBox="1"/>
            <p:nvPr/>
          </p:nvSpPr>
          <p:spPr>
            <a:xfrm>
              <a:off x="0" y="-38100"/>
              <a:ext cx="1128628" cy="275793"/>
            </a:xfrm>
            <a:prstGeom prst="rect">
              <a:avLst/>
            </a:prstGeom>
          </p:spPr>
          <p:txBody>
            <a:bodyPr lIns="50800" tIns="50800" rIns="50800" bIns="50800" rtlCol="0" anchor="ctr"/>
            <a:lstStyle/>
            <a:p>
              <a:pPr algn="ctr">
                <a:lnSpc>
                  <a:spcPts val="2720"/>
                </a:lnSpc>
              </a:pPr>
              <a:endParaRPr/>
            </a:p>
          </p:txBody>
        </p:sp>
      </p:grpSp>
      <p:grpSp>
        <p:nvGrpSpPr>
          <p:cNvPr id="8" name="Group 8"/>
          <p:cNvGrpSpPr/>
          <p:nvPr/>
        </p:nvGrpSpPr>
        <p:grpSpPr>
          <a:xfrm>
            <a:off x="4858740" y="5351234"/>
            <a:ext cx="4285260" cy="3041366"/>
            <a:chOff x="0" y="0"/>
            <a:chExt cx="1128628" cy="801018"/>
          </a:xfrm>
        </p:grpSpPr>
        <p:sp>
          <p:nvSpPr>
            <p:cNvPr id="9" name="Freeform 9"/>
            <p:cNvSpPr/>
            <p:nvPr/>
          </p:nvSpPr>
          <p:spPr>
            <a:xfrm>
              <a:off x="0" y="0"/>
              <a:ext cx="1128628" cy="801018"/>
            </a:xfrm>
            <a:custGeom>
              <a:avLst/>
              <a:gdLst/>
              <a:ahLst/>
              <a:cxnLst/>
              <a:rect l="l" t="t" r="r" b="b"/>
              <a:pathLst>
                <a:path w="1128628" h="801018">
                  <a:moveTo>
                    <a:pt x="0" y="0"/>
                  </a:moveTo>
                  <a:lnTo>
                    <a:pt x="1128628" y="0"/>
                  </a:lnTo>
                  <a:lnTo>
                    <a:pt x="1128628" y="801018"/>
                  </a:lnTo>
                  <a:lnTo>
                    <a:pt x="0" y="801018"/>
                  </a:lnTo>
                  <a:close/>
                </a:path>
              </a:pathLst>
            </a:custGeom>
            <a:solidFill>
              <a:srgbClr val="73969F">
                <a:alpha val="48627"/>
              </a:srgbClr>
            </a:solidFill>
            <a:ln w="38100" cap="sq">
              <a:solidFill>
                <a:srgbClr val="FFFFFF">
                  <a:alpha val="48627"/>
                </a:srgbClr>
              </a:solidFill>
              <a:prstDash val="solid"/>
              <a:miter/>
            </a:ln>
          </p:spPr>
        </p:sp>
        <p:sp>
          <p:nvSpPr>
            <p:cNvPr id="10" name="TextBox 10"/>
            <p:cNvSpPr txBox="1"/>
            <p:nvPr/>
          </p:nvSpPr>
          <p:spPr>
            <a:xfrm>
              <a:off x="0" y="-38100"/>
              <a:ext cx="1128628" cy="839118"/>
            </a:xfrm>
            <a:prstGeom prst="rect">
              <a:avLst/>
            </a:prstGeom>
          </p:spPr>
          <p:txBody>
            <a:bodyPr lIns="50800" tIns="50800" rIns="50800" bIns="50800" rtlCol="0" anchor="ctr"/>
            <a:lstStyle/>
            <a:p>
              <a:pPr marL="419593" lvl="1" indent="-209797" algn="ctr">
                <a:lnSpc>
                  <a:spcPts val="2720"/>
                </a:lnSpc>
                <a:buFont typeface="Arial"/>
                <a:buChar char="•"/>
              </a:pPr>
              <a:r>
                <a:rPr lang="en-US" sz="1943">
                  <a:solidFill>
                    <a:srgbClr val="000000">
                      <a:alpha val="48627"/>
                    </a:srgbClr>
                  </a:solidFill>
                  <a:latin typeface="PT Serif"/>
                  <a:ea typeface="PT Serif"/>
                  <a:cs typeface="PT Serif"/>
                  <a:sym typeface="PT Serif"/>
                </a:rPr>
                <a:t>Arduino UNO/Nano</a:t>
              </a:r>
            </a:p>
            <a:p>
              <a:pPr marL="419593" lvl="1" indent="-209797" algn="ctr">
                <a:lnSpc>
                  <a:spcPts val="2720"/>
                </a:lnSpc>
                <a:buFont typeface="Arial"/>
                <a:buChar char="•"/>
              </a:pPr>
              <a:r>
                <a:rPr lang="en-US" sz="1943">
                  <a:solidFill>
                    <a:srgbClr val="000000">
                      <a:alpha val="48627"/>
                    </a:srgbClr>
                  </a:solidFill>
                  <a:latin typeface="PT Serif"/>
                  <a:ea typeface="PT Serif"/>
                  <a:cs typeface="PT Serif"/>
                  <a:sym typeface="PT Serif"/>
                </a:rPr>
                <a:t>Relay Module</a:t>
              </a:r>
            </a:p>
            <a:p>
              <a:pPr marL="419593" lvl="1" indent="-209797" algn="ctr">
                <a:lnSpc>
                  <a:spcPts val="2720"/>
                </a:lnSpc>
                <a:buFont typeface="Arial"/>
                <a:buChar char="•"/>
              </a:pPr>
              <a:r>
                <a:rPr lang="en-US" sz="1943">
                  <a:solidFill>
                    <a:srgbClr val="000000">
                      <a:alpha val="48627"/>
                    </a:srgbClr>
                  </a:solidFill>
                  <a:latin typeface="PT Serif"/>
                  <a:ea typeface="PT Serif"/>
                  <a:cs typeface="PT Serif"/>
                  <a:sym typeface="PT Serif"/>
                </a:rPr>
                <a:t>Sensors (DHT11, PIR, etc.)</a:t>
              </a:r>
            </a:p>
            <a:p>
              <a:pPr marL="419593" lvl="1" indent="-209797" algn="ctr">
                <a:lnSpc>
                  <a:spcPts val="2720"/>
                </a:lnSpc>
                <a:buFont typeface="Arial"/>
                <a:buChar char="•"/>
              </a:pPr>
              <a:r>
                <a:rPr lang="en-US" sz="1943">
                  <a:solidFill>
                    <a:srgbClr val="000000">
                      <a:alpha val="48627"/>
                    </a:srgbClr>
                  </a:solidFill>
                  <a:latin typeface="PT Serif"/>
                  <a:ea typeface="PT Serif"/>
                  <a:cs typeface="PT Serif"/>
                  <a:sym typeface="PT Serif"/>
                </a:rPr>
                <a:t>Wi-Fi Module (ESP8266)</a:t>
              </a:r>
            </a:p>
            <a:p>
              <a:pPr algn="ctr">
                <a:lnSpc>
                  <a:spcPts val="2720"/>
                </a:lnSpc>
              </a:pPr>
              <a:endParaRPr lang="en-US" sz="1943">
                <a:solidFill>
                  <a:srgbClr val="000000">
                    <a:alpha val="48627"/>
                  </a:srgbClr>
                </a:solidFill>
                <a:latin typeface="PT Serif"/>
                <a:ea typeface="PT Serif"/>
                <a:cs typeface="PT Serif"/>
                <a:sym typeface="PT Serif"/>
              </a:endParaRPr>
            </a:p>
          </p:txBody>
        </p:sp>
      </p:grpSp>
      <p:grpSp>
        <p:nvGrpSpPr>
          <p:cNvPr id="11" name="Group 11"/>
          <p:cNvGrpSpPr/>
          <p:nvPr/>
        </p:nvGrpSpPr>
        <p:grpSpPr>
          <a:xfrm>
            <a:off x="10574277" y="5351234"/>
            <a:ext cx="4285260" cy="3041366"/>
            <a:chOff x="0" y="0"/>
            <a:chExt cx="1128628" cy="801018"/>
          </a:xfrm>
        </p:grpSpPr>
        <p:sp>
          <p:nvSpPr>
            <p:cNvPr id="12" name="Freeform 12"/>
            <p:cNvSpPr/>
            <p:nvPr/>
          </p:nvSpPr>
          <p:spPr>
            <a:xfrm>
              <a:off x="0" y="0"/>
              <a:ext cx="1128628" cy="801018"/>
            </a:xfrm>
            <a:custGeom>
              <a:avLst/>
              <a:gdLst/>
              <a:ahLst/>
              <a:cxnLst/>
              <a:rect l="l" t="t" r="r" b="b"/>
              <a:pathLst>
                <a:path w="1128628" h="801018">
                  <a:moveTo>
                    <a:pt x="0" y="0"/>
                  </a:moveTo>
                  <a:lnTo>
                    <a:pt x="1128628" y="0"/>
                  </a:lnTo>
                  <a:lnTo>
                    <a:pt x="1128628" y="801018"/>
                  </a:lnTo>
                  <a:lnTo>
                    <a:pt x="0" y="801018"/>
                  </a:lnTo>
                  <a:close/>
                </a:path>
              </a:pathLst>
            </a:custGeom>
            <a:solidFill>
              <a:srgbClr val="73969F">
                <a:alpha val="48627"/>
              </a:srgbClr>
            </a:solidFill>
            <a:ln w="38100" cap="sq">
              <a:solidFill>
                <a:srgbClr val="FFFFFF">
                  <a:alpha val="48627"/>
                </a:srgbClr>
              </a:solidFill>
              <a:prstDash val="solid"/>
              <a:miter/>
            </a:ln>
          </p:spPr>
        </p:sp>
        <p:sp>
          <p:nvSpPr>
            <p:cNvPr id="13" name="TextBox 13"/>
            <p:cNvSpPr txBox="1"/>
            <p:nvPr/>
          </p:nvSpPr>
          <p:spPr>
            <a:xfrm>
              <a:off x="0" y="-38100"/>
              <a:ext cx="1128628" cy="839118"/>
            </a:xfrm>
            <a:prstGeom prst="rect">
              <a:avLst/>
            </a:prstGeom>
          </p:spPr>
          <p:txBody>
            <a:bodyPr lIns="50800" tIns="50800" rIns="50800" bIns="50800" rtlCol="0" anchor="ctr"/>
            <a:lstStyle/>
            <a:p>
              <a:pPr algn="ctr">
                <a:lnSpc>
                  <a:spcPts val="2720"/>
                </a:lnSpc>
              </a:pPr>
              <a:endParaRPr/>
            </a:p>
          </p:txBody>
        </p:sp>
      </p:grpSp>
      <p:sp>
        <p:nvSpPr>
          <p:cNvPr id="14" name="Freeform 14"/>
          <p:cNvSpPr/>
          <p:nvPr/>
        </p:nvSpPr>
        <p:spPr>
          <a:xfrm rot="-2443237">
            <a:off x="-2074981" y="-79793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15" name="Freeform 15"/>
          <p:cNvSpPr/>
          <p:nvPr/>
        </p:nvSpPr>
        <p:spPr>
          <a:xfrm rot="7600236">
            <a:off x="13481615" y="681982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16" name="TextBox 16"/>
          <p:cNvSpPr txBox="1"/>
          <p:nvPr/>
        </p:nvSpPr>
        <p:spPr>
          <a:xfrm>
            <a:off x="3571822" y="1581839"/>
            <a:ext cx="11006899" cy="1005532"/>
          </a:xfrm>
          <a:prstGeom prst="rect">
            <a:avLst/>
          </a:prstGeom>
        </p:spPr>
        <p:txBody>
          <a:bodyPr lIns="0" tIns="0" rIns="0" bIns="0" rtlCol="0" anchor="t">
            <a:spAutoFit/>
          </a:bodyPr>
          <a:lstStyle/>
          <a:p>
            <a:pPr algn="ctr">
              <a:lnSpc>
                <a:spcPts val="8101"/>
              </a:lnSpc>
            </a:pPr>
            <a:r>
              <a:rPr lang="en-US" sz="5787" b="1">
                <a:solidFill>
                  <a:srgbClr val="FFFFFF"/>
                </a:solidFill>
                <a:latin typeface="Garet Bold"/>
                <a:ea typeface="Garet Bold"/>
                <a:cs typeface="Garet Bold"/>
                <a:sym typeface="Garet Bold"/>
              </a:rPr>
              <a:t>Components</a:t>
            </a:r>
          </a:p>
        </p:txBody>
      </p:sp>
      <p:sp>
        <p:nvSpPr>
          <p:cNvPr id="17" name="TextBox 17"/>
          <p:cNvSpPr txBox="1"/>
          <p:nvPr/>
        </p:nvSpPr>
        <p:spPr>
          <a:xfrm>
            <a:off x="5369038" y="4135278"/>
            <a:ext cx="3127209" cy="363334"/>
          </a:xfrm>
          <a:prstGeom prst="rect">
            <a:avLst/>
          </a:prstGeom>
        </p:spPr>
        <p:txBody>
          <a:bodyPr lIns="0" tIns="0" rIns="0" bIns="0" rtlCol="0" anchor="t">
            <a:spAutoFit/>
          </a:bodyPr>
          <a:lstStyle/>
          <a:p>
            <a:pPr algn="ctr">
              <a:lnSpc>
                <a:spcPts val="3073"/>
              </a:lnSpc>
              <a:spcBef>
                <a:spcPct val="0"/>
              </a:spcBef>
            </a:pPr>
            <a:r>
              <a:rPr lang="en-US" sz="2195" b="1">
                <a:solidFill>
                  <a:srgbClr val="112542"/>
                </a:solidFill>
                <a:latin typeface="Garet Bold"/>
                <a:ea typeface="Garet Bold"/>
                <a:cs typeface="Garet Bold"/>
                <a:sym typeface="Garet Bold"/>
              </a:rPr>
              <a:t>Hardware</a:t>
            </a:r>
          </a:p>
        </p:txBody>
      </p:sp>
      <p:sp>
        <p:nvSpPr>
          <p:cNvPr id="18" name="TextBox 18"/>
          <p:cNvSpPr txBox="1"/>
          <p:nvPr/>
        </p:nvSpPr>
        <p:spPr>
          <a:xfrm>
            <a:off x="11011790" y="4163161"/>
            <a:ext cx="3410233" cy="363334"/>
          </a:xfrm>
          <a:prstGeom prst="rect">
            <a:avLst/>
          </a:prstGeom>
        </p:spPr>
        <p:txBody>
          <a:bodyPr lIns="0" tIns="0" rIns="0" bIns="0" rtlCol="0" anchor="t">
            <a:spAutoFit/>
          </a:bodyPr>
          <a:lstStyle/>
          <a:p>
            <a:pPr algn="ctr">
              <a:lnSpc>
                <a:spcPts val="3073"/>
              </a:lnSpc>
              <a:spcBef>
                <a:spcPct val="0"/>
              </a:spcBef>
            </a:pPr>
            <a:r>
              <a:rPr lang="en-US" sz="2195" b="1">
                <a:solidFill>
                  <a:srgbClr val="112542"/>
                </a:solidFill>
                <a:latin typeface="Garet Bold"/>
                <a:ea typeface="Garet Bold"/>
                <a:cs typeface="Garet Bold"/>
                <a:sym typeface="Garet Bold"/>
              </a:rPr>
              <a:t>Software</a:t>
            </a:r>
          </a:p>
        </p:txBody>
      </p:sp>
      <p:sp>
        <p:nvSpPr>
          <p:cNvPr id="19" name="TextBox 19"/>
          <p:cNvSpPr txBox="1"/>
          <p:nvPr/>
        </p:nvSpPr>
        <p:spPr>
          <a:xfrm>
            <a:off x="11011790" y="6070162"/>
            <a:ext cx="3410233" cy="961802"/>
          </a:xfrm>
          <a:prstGeom prst="rect">
            <a:avLst/>
          </a:prstGeom>
        </p:spPr>
        <p:txBody>
          <a:bodyPr lIns="0" tIns="0" rIns="0" bIns="0" rtlCol="0" anchor="t">
            <a:spAutoFit/>
          </a:bodyPr>
          <a:lstStyle/>
          <a:p>
            <a:pPr marL="322550" lvl="1" indent="-161275" algn="ctr">
              <a:lnSpc>
                <a:spcPts val="2494"/>
              </a:lnSpc>
              <a:buFont typeface="Arial"/>
              <a:buChar char="•"/>
            </a:pPr>
            <a:r>
              <a:rPr lang="en-US" sz="1493" dirty="0" err="1">
                <a:solidFill>
                  <a:srgbClr val="FFFFFF"/>
                </a:solidFill>
                <a:latin typeface="Garet"/>
                <a:ea typeface="Garet"/>
                <a:cs typeface="Garet"/>
                <a:sym typeface="Garet"/>
              </a:rPr>
              <a:t>Arduino</a:t>
            </a:r>
            <a:r>
              <a:rPr lang="en-US" sz="1493" dirty="0">
                <a:solidFill>
                  <a:srgbClr val="FFFFFF"/>
                </a:solidFill>
                <a:latin typeface="Garet"/>
                <a:ea typeface="Garet"/>
                <a:cs typeface="Garet"/>
                <a:sym typeface="Garet"/>
              </a:rPr>
              <a:t> IDE</a:t>
            </a:r>
          </a:p>
          <a:p>
            <a:pPr marL="322550" lvl="1" indent="-161275" algn="ctr">
              <a:lnSpc>
                <a:spcPts val="2494"/>
              </a:lnSpc>
              <a:buFont typeface="Arial"/>
              <a:buChar char="•"/>
            </a:pPr>
            <a:r>
              <a:rPr lang="en-US" sz="1493" dirty="0" smtClean="0">
                <a:solidFill>
                  <a:srgbClr val="FFFFFF"/>
                </a:solidFill>
                <a:latin typeface="Garet"/>
                <a:ea typeface="Garet"/>
                <a:cs typeface="Garet"/>
                <a:sym typeface="Garet"/>
              </a:rPr>
              <a:t> </a:t>
            </a:r>
            <a:r>
              <a:rPr lang="en-US" sz="1493" dirty="0" err="1">
                <a:solidFill>
                  <a:srgbClr val="FFFFFF"/>
                </a:solidFill>
                <a:latin typeface="Garet"/>
                <a:ea typeface="Garet"/>
                <a:cs typeface="Garet"/>
                <a:sym typeface="Garet"/>
              </a:rPr>
              <a:t>Arduino</a:t>
            </a:r>
            <a:r>
              <a:rPr lang="en-US" sz="1493" dirty="0">
                <a:solidFill>
                  <a:srgbClr val="FFFFFF"/>
                </a:solidFill>
                <a:latin typeface="Garet"/>
                <a:ea typeface="Garet"/>
                <a:cs typeface="Garet"/>
                <a:sym typeface="Garet"/>
              </a:rPr>
              <a:t> </a:t>
            </a:r>
            <a:r>
              <a:rPr lang="en-US" sz="1493" dirty="0" err="1">
                <a:solidFill>
                  <a:srgbClr val="FFFFFF"/>
                </a:solidFill>
                <a:latin typeface="Garet"/>
                <a:ea typeface="Garet"/>
                <a:cs typeface="Garet"/>
                <a:sym typeface="Garet"/>
              </a:rPr>
              <a:t>IoT</a:t>
            </a:r>
            <a:r>
              <a:rPr lang="en-US" sz="1493" dirty="0">
                <a:solidFill>
                  <a:srgbClr val="FFFFFF"/>
                </a:solidFill>
                <a:latin typeface="Garet"/>
                <a:ea typeface="Garet"/>
                <a:cs typeface="Garet"/>
                <a:sym typeface="Garet"/>
              </a:rPr>
              <a:t> Cloud</a:t>
            </a:r>
          </a:p>
          <a:p>
            <a:pPr marL="322550" lvl="1" indent="-161275" algn="ctr">
              <a:lnSpc>
                <a:spcPts val="2494"/>
              </a:lnSpc>
              <a:buFont typeface="Arial"/>
              <a:buChar char="•"/>
            </a:pPr>
            <a:r>
              <a:rPr lang="en-US" sz="1493" dirty="0" smtClean="0">
                <a:solidFill>
                  <a:srgbClr val="FFFFFF"/>
                </a:solidFill>
                <a:latin typeface="Garet"/>
                <a:ea typeface="Garet"/>
                <a:cs typeface="Garet"/>
                <a:sym typeface="Garet"/>
              </a:rPr>
              <a:t>IFTTT</a:t>
            </a:r>
            <a:endParaRPr lang="en-US" sz="1493" dirty="0">
              <a:solidFill>
                <a:srgbClr val="FFFFFF"/>
              </a:solidFill>
              <a:latin typeface="Garet"/>
              <a:ea typeface="Garet"/>
              <a:cs typeface="Garet"/>
              <a:sym typeface="Gare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84686">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2736380" y="2756065"/>
            <a:ext cx="14322210" cy="5420718"/>
            <a:chOff x="0" y="0"/>
            <a:chExt cx="3453687" cy="1307163"/>
          </a:xfrm>
        </p:grpSpPr>
        <p:sp>
          <p:nvSpPr>
            <p:cNvPr id="3" name="Freeform 3"/>
            <p:cNvSpPr/>
            <p:nvPr/>
          </p:nvSpPr>
          <p:spPr>
            <a:xfrm>
              <a:off x="0" y="0"/>
              <a:ext cx="3453687" cy="1307163"/>
            </a:xfrm>
            <a:custGeom>
              <a:avLst/>
              <a:gdLst/>
              <a:ahLst/>
              <a:cxnLst/>
              <a:rect l="l" t="t" r="r" b="b"/>
              <a:pathLst>
                <a:path w="3453687" h="1307163">
                  <a:moveTo>
                    <a:pt x="0" y="0"/>
                  </a:moveTo>
                  <a:lnTo>
                    <a:pt x="3453687" y="0"/>
                  </a:lnTo>
                  <a:lnTo>
                    <a:pt x="3453687" y="1307163"/>
                  </a:lnTo>
                  <a:lnTo>
                    <a:pt x="0" y="1307163"/>
                  </a:lnTo>
                  <a:close/>
                </a:path>
              </a:pathLst>
            </a:custGeom>
            <a:solidFill>
              <a:srgbClr val="D3E8EE"/>
            </a:solidFill>
          </p:spPr>
        </p:sp>
        <p:sp>
          <p:nvSpPr>
            <p:cNvPr id="4" name="TextBox 4"/>
            <p:cNvSpPr txBox="1"/>
            <p:nvPr/>
          </p:nvSpPr>
          <p:spPr>
            <a:xfrm>
              <a:off x="0" y="-38100"/>
              <a:ext cx="3453687" cy="1345263"/>
            </a:xfrm>
            <a:prstGeom prst="rect">
              <a:avLst/>
            </a:prstGeom>
          </p:spPr>
          <p:txBody>
            <a:bodyPr lIns="50800" tIns="50800" rIns="50800" bIns="50800" rtlCol="0" anchor="ctr"/>
            <a:lstStyle/>
            <a:p>
              <a:pPr algn="ctr">
                <a:lnSpc>
                  <a:spcPts val="2720"/>
                </a:lnSpc>
              </a:pPr>
              <a:endParaRPr/>
            </a:p>
          </p:txBody>
        </p:sp>
      </p:grpSp>
      <p:sp>
        <p:nvSpPr>
          <p:cNvPr id="5" name="Freeform 5"/>
          <p:cNvSpPr/>
          <p:nvPr/>
        </p:nvSpPr>
        <p:spPr>
          <a:xfrm rot="-2443237">
            <a:off x="-2074981" y="-79793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6" name="Freeform 6"/>
          <p:cNvSpPr/>
          <p:nvPr/>
        </p:nvSpPr>
        <p:spPr>
          <a:xfrm rot="7600236">
            <a:off x="13481615" y="681982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5843626" y="3019711"/>
            <a:ext cx="11214964" cy="4682683"/>
          </a:xfrm>
          <a:custGeom>
            <a:avLst/>
            <a:gdLst/>
            <a:ahLst/>
            <a:cxnLst/>
            <a:rect l="l" t="t" r="r" b="b"/>
            <a:pathLst>
              <a:path w="11214964" h="4682683">
                <a:moveTo>
                  <a:pt x="0" y="0"/>
                </a:moveTo>
                <a:lnTo>
                  <a:pt x="11214964" y="0"/>
                </a:lnTo>
                <a:lnTo>
                  <a:pt x="11214964" y="4682682"/>
                </a:lnTo>
                <a:lnTo>
                  <a:pt x="0" y="4682682"/>
                </a:lnTo>
                <a:lnTo>
                  <a:pt x="0" y="0"/>
                </a:lnTo>
                <a:close/>
              </a:path>
            </a:pathLst>
          </a:custGeom>
          <a:blipFill>
            <a:blip r:embed="rId4"/>
            <a:stretch>
              <a:fillRect b="-34652"/>
            </a:stretch>
          </a:blipFill>
        </p:spPr>
      </p:sp>
      <p:sp>
        <p:nvSpPr>
          <p:cNvPr id="8" name="TextBox 8"/>
          <p:cNvSpPr txBox="1"/>
          <p:nvPr/>
        </p:nvSpPr>
        <p:spPr>
          <a:xfrm>
            <a:off x="2051782" y="1581839"/>
            <a:ext cx="14184436" cy="1005532"/>
          </a:xfrm>
          <a:prstGeom prst="rect">
            <a:avLst/>
          </a:prstGeom>
        </p:spPr>
        <p:txBody>
          <a:bodyPr lIns="0" tIns="0" rIns="0" bIns="0" rtlCol="0" anchor="t">
            <a:spAutoFit/>
          </a:bodyPr>
          <a:lstStyle/>
          <a:p>
            <a:pPr algn="ctr">
              <a:lnSpc>
                <a:spcPts val="8101"/>
              </a:lnSpc>
            </a:pPr>
            <a:r>
              <a:rPr lang="en-US" sz="5787" b="1">
                <a:solidFill>
                  <a:srgbClr val="FFFFFF"/>
                </a:solidFill>
                <a:latin typeface="Garet Bold"/>
                <a:ea typeface="Garet Bold"/>
                <a:cs typeface="Garet Bold"/>
                <a:sym typeface="Garet Bold"/>
              </a:rPr>
              <a:t>Architecture</a:t>
            </a:r>
          </a:p>
        </p:txBody>
      </p:sp>
      <p:sp>
        <p:nvSpPr>
          <p:cNvPr id="9" name="TextBox 9"/>
          <p:cNvSpPr txBox="1"/>
          <p:nvPr/>
        </p:nvSpPr>
        <p:spPr>
          <a:xfrm>
            <a:off x="1905000" y="3815662"/>
            <a:ext cx="4244202" cy="1949252"/>
          </a:xfrm>
          <a:prstGeom prst="rect">
            <a:avLst/>
          </a:prstGeom>
        </p:spPr>
        <p:txBody>
          <a:bodyPr lIns="0" tIns="0" rIns="0" bIns="0" rtlCol="0" anchor="t">
            <a:spAutoFit/>
          </a:bodyPr>
          <a:lstStyle/>
          <a:p>
            <a:pPr marL="496381" lvl="1" indent="-248191" algn="ctr">
              <a:lnSpc>
                <a:spcPts val="3839"/>
              </a:lnSpc>
              <a:buFont typeface="Arial"/>
              <a:buChar char="•"/>
            </a:pPr>
            <a:r>
              <a:rPr lang="en-US" sz="2299" dirty="0" err="1">
                <a:solidFill>
                  <a:srgbClr val="000000"/>
                </a:solidFill>
                <a:latin typeface="Garet"/>
                <a:ea typeface="Garet"/>
                <a:cs typeface="Garet"/>
                <a:sym typeface="Garet"/>
              </a:rPr>
              <a:t>Arduino</a:t>
            </a:r>
            <a:r>
              <a:rPr lang="en-US" sz="2299" dirty="0">
                <a:solidFill>
                  <a:srgbClr val="000000"/>
                </a:solidFill>
                <a:latin typeface="Garet"/>
                <a:ea typeface="Garet"/>
                <a:cs typeface="Garet"/>
                <a:sym typeface="Garet"/>
              </a:rPr>
              <a:t> IDE</a:t>
            </a:r>
          </a:p>
          <a:p>
            <a:pPr marL="496381" lvl="1" indent="-248191" algn="ctr">
              <a:lnSpc>
                <a:spcPts val="3839"/>
              </a:lnSpc>
              <a:buFont typeface="Arial"/>
              <a:buChar char="•"/>
            </a:pPr>
            <a:r>
              <a:rPr lang="en-US" sz="2299" dirty="0" err="1" smtClean="0">
                <a:solidFill>
                  <a:srgbClr val="000000"/>
                </a:solidFill>
                <a:latin typeface="Garet"/>
                <a:ea typeface="Garet"/>
                <a:cs typeface="Garet"/>
                <a:sym typeface="Garet"/>
              </a:rPr>
              <a:t>Arduino</a:t>
            </a:r>
            <a:r>
              <a:rPr lang="en-US" sz="2299" dirty="0" smtClean="0">
                <a:solidFill>
                  <a:srgbClr val="000000"/>
                </a:solidFill>
                <a:latin typeface="Garet"/>
                <a:ea typeface="Garet"/>
                <a:cs typeface="Garet"/>
                <a:sym typeface="Garet"/>
              </a:rPr>
              <a:t> </a:t>
            </a:r>
            <a:r>
              <a:rPr lang="en-US" sz="2299" dirty="0" err="1">
                <a:solidFill>
                  <a:srgbClr val="000000"/>
                </a:solidFill>
                <a:latin typeface="Garet"/>
                <a:ea typeface="Garet"/>
                <a:cs typeface="Garet"/>
                <a:sym typeface="Garet"/>
              </a:rPr>
              <a:t>IoT</a:t>
            </a:r>
            <a:r>
              <a:rPr lang="en-US" sz="2299" dirty="0">
                <a:solidFill>
                  <a:srgbClr val="000000"/>
                </a:solidFill>
                <a:latin typeface="Garet"/>
                <a:ea typeface="Garet"/>
                <a:cs typeface="Garet"/>
                <a:sym typeface="Garet"/>
              </a:rPr>
              <a:t> </a:t>
            </a:r>
            <a:r>
              <a:rPr lang="en-US" sz="2299" dirty="0" smtClean="0">
                <a:solidFill>
                  <a:srgbClr val="000000"/>
                </a:solidFill>
                <a:latin typeface="Garet"/>
                <a:ea typeface="Garet"/>
                <a:cs typeface="Garet"/>
                <a:sym typeface="Garet"/>
              </a:rPr>
              <a:t>Cloud</a:t>
            </a:r>
          </a:p>
          <a:p>
            <a:pPr marL="591090" lvl="1" indent="-342900" algn="ctr">
              <a:lnSpc>
                <a:spcPts val="3839"/>
              </a:lnSpc>
              <a:buFont typeface="Arial" panose="020B0604020202020204" pitchFamily="34" charset="0"/>
              <a:buChar char="•"/>
            </a:pPr>
            <a:r>
              <a:rPr lang="en-US" sz="2299" dirty="0" smtClean="0">
                <a:solidFill>
                  <a:srgbClr val="000000"/>
                </a:solidFill>
                <a:latin typeface="Garet"/>
                <a:ea typeface="Garet"/>
                <a:cs typeface="Garet"/>
                <a:sym typeface="Garet"/>
              </a:rPr>
              <a:t>IFTTT</a:t>
            </a:r>
            <a:endParaRPr lang="en-US" sz="2299" dirty="0">
              <a:solidFill>
                <a:srgbClr val="000000"/>
              </a:solidFill>
              <a:latin typeface="Garet"/>
              <a:ea typeface="Garet"/>
              <a:cs typeface="Garet"/>
              <a:sym typeface="Garet"/>
            </a:endParaRPr>
          </a:p>
          <a:p>
            <a:pPr marL="496381" lvl="1" indent="-248191">
              <a:lnSpc>
                <a:spcPts val="3839"/>
              </a:lnSpc>
              <a:buFont typeface="Arial"/>
              <a:buChar char="•"/>
            </a:pPr>
            <a:endParaRPr lang="en-US" sz="2299" dirty="0">
              <a:solidFill>
                <a:srgbClr val="000000"/>
              </a:solidFill>
              <a:latin typeface="Garet"/>
              <a:ea typeface="Garet"/>
              <a:cs typeface="Garet"/>
              <a:sym typeface="Gare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84686">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3363354" y="1259463"/>
            <a:ext cx="5218737" cy="8684203"/>
            <a:chOff x="0" y="0"/>
            <a:chExt cx="1374482" cy="2287198"/>
          </a:xfrm>
        </p:grpSpPr>
        <p:sp>
          <p:nvSpPr>
            <p:cNvPr id="3" name="Freeform 3"/>
            <p:cNvSpPr/>
            <p:nvPr/>
          </p:nvSpPr>
          <p:spPr>
            <a:xfrm>
              <a:off x="0" y="0"/>
              <a:ext cx="1374482" cy="2287198"/>
            </a:xfrm>
            <a:custGeom>
              <a:avLst/>
              <a:gdLst/>
              <a:ahLst/>
              <a:cxnLst/>
              <a:rect l="l" t="t" r="r" b="b"/>
              <a:pathLst>
                <a:path w="1374482" h="2287198">
                  <a:moveTo>
                    <a:pt x="0" y="0"/>
                  </a:moveTo>
                  <a:lnTo>
                    <a:pt x="1374482" y="0"/>
                  </a:lnTo>
                  <a:lnTo>
                    <a:pt x="1374482" y="2287198"/>
                  </a:lnTo>
                  <a:lnTo>
                    <a:pt x="0" y="2287198"/>
                  </a:lnTo>
                  <a:close/>
                </a:path>
              </a:pathLst>
            </a:custGeom>
            <a:solidFill>
              <a:srgbClr val="73969F">
                <a:alpha val="48627"/>
              </a:srgbClr>
            </a:solidFill>
            <a:ln w="38100" cap="sq">
              <a:solidFill>
                <a:srgbClr val="FFFFFF">
                  <a:alpha val="48627"/>
                </a:srgbClr>
              </a:solidFill>
              <a:prstDash val="solid"/>
              <a:miter/>
            </a:ln>
          </p:spPr>
        </p:sp>
        <p:sp>
          <p:nvSpPr>
            <p:cNvPr id="4" name="TextBox 4"/>
            <p:cNvSpPr txBox="1"/>
            <p:nvPr/>
          </p:nvSpPr>
          <p:spPr>
            <a:xfrm>
              <a:off x="0" y="-38100"/>
              <a:ext cx="1374482" cy="2325298"/>
            </a:xfrm>
            <a:prstGeom prst="rect">
              <a:avLst/>
            </a:prstGeom>
          </p:spPr>
          <p:txBody>
            <a:bodyPr lIns="50800" tIns="50800" rIns="50800" bIns="50800" rtlCol="0" anchor="ctr"/>
            <a:lstStyle/>
            <a:p>
              <a:pPr algn="ctr">
                <a:lnSpc>
                  <a:spcPts val="2720"/>
                </a:lnSpc>
              </a:pPr>
              <a:endParaRPr/>
            </a:p>
          </p:txBody>
        </p:sp>
      </p:grpSp>
      <p:grpSp>
        <p:nvGrpSpPr>
          <p:cNvPr id="5" name="Group 5"/>
          <p:cNvGrpSpPr/>
          <p:nvPr/>
        </p:nvGrpSpPr>
        <p:grpSpPr>
          <a:xfrm>
            <a:off x="10329431" y="1259463"/>
            <a:ext cx="5240178" cy="8684203"/>
            <a:chOff x="0" y="0"/>
            <a:chExt cx="1380129" cy="2287198"/>
          </a:xfrm>
        </p:grpSpPr>
        <p:sp>
          <p:nvSpPr>
            <p:cNvPr id="6" name="Freeform 6"/>
            <p:cNvSpPr/>
            <p:nvPr/>
          </p:nvSpPr>
          <p:spPr>
            <a:xfrm>
              <a:off x="0" y="0"/>
              <a:ext cx="1380129" cy="2287198"/>
            </a:xfrm>
            <a:custGeom>
              <a:avLst/>
              <a:gdLst/>
              <a:ahLst/>
              <a:cxnLst/>
              <a:rect l="l" t="t" r="r" b="b"/>
              <a:pathLst>
                <a:path w="1380129" h="2287198">
                  <a:moveTo>
                    <a:pt x="0" y="0"/>
                  </a:moveTo>
                  <a:lnTo>
                    <a:pt x="1380129" y="0"/>
                  </a:lnTo>
                  <a:lnTo>
                    <a:pt x="1380129" y="2287198"/>
                  </a:lnTo>
                  <a:lnTo>
                    <a:pt x="0" y="2287198"/>
                  </a:lnTo>
                  <a:close/>
                </a:path>
              </a:pathLst>
            </a:custGeom>
            <a:solidFill>
              <a:srgbClr val="73969F">
                <a:alpha val="48627"/>
              </a:srgbClr>
            </a:solidFill>
            <a:ln w="38100" cap="sq">
              <a:solidFill>
                <a:srgbClr val="FFFFFF">
                  <a:alpha val="48627"/>
                </a:srgbClr>
              </a:solidFill>
              <a:prstDash val="solid"/>
              <a:miter/>
            </a:ln>
          </p:spPr>
        </p:sp>
        <p:sp>
          <p:nvSpPr>
            <p:cNvPr id="7" name="TextBox 7"/>
            <p:cNvSpPr txBox="1"/>
            <p:nvPr/>
          </p:nvSpPr>
          <p:spPr>
            <a:xfrm>
              <a:off x="0" y="-38100"/>
              <a:ext cx="1380129" cy="2325298"/>
            </a:xfrm>
            <a:prstGeom prst="rect">
              <a:avLst/>
            </a:prstGeom>
          </p:spPr>
          <p:txBody>
            <a:bodyPr lIns="50800" tIns="50800" rIns="50800" bIns="50800" rtlCol="0" anchor="ctr"/>
            <a:lstStyle/>
            <a:p>
              <a:pPr algn="ctr">
                <a:lnSpc>
                  <a:spcPts val="2720"/>
                </a:lnSpc>
              </a:pPr>
              <a:endParaRPr/>
            </a:p>
          </p:txBody>
        </p:sp>
      </p:grpSp>
      <p:sp>
        <p:nvSpPr>
          <p:cNvPr id="8" name="Freeform 8"/>
          <p:cNvSpPr/>
          <p:nvPr/>
        </p:nvSpPr>
        <p:spPr>
          <a:xfrm rot="-2443237">
            <a:off x="-2074981" y="-79793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9" name="Freeform 9"/>
          <p:cNvSpPr/>
          <p:nvPr/>
        </p:nvSpPr>
        <p:spPr>
          <a:xfrm rot="7600236">
            <a:off x="13481615" y="681982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4566573" y="142871"/>
            <a:ext cx="8382947" cy="1005532"/>
          </a:xfrm>
          <a:prstGeom prst="rect">
            <a:avLst/>
          </a:prstGeom>
        </p:spPr>
        <p:txBody>
          <a:bodyPr lIns="0" tIns="0" rIns="0" bIns="0" rtlCol="0" anchor="t">
            <a:spAutoFit/>
          </a:bodyPr>
          <a:lstStyle/>
          <a:p>
            <a:pPr algn="ctr">
              <a:lnSpc>
                <a:spcPts val="8101"/>
              </a:lnSpc>
            </a:pPr>
            <a:r>
              <a:rPr lang="en-US" sz="5787" b="1">
                <a:solidFill>
                  <a:srgbClr val="FFFFFF"/>
                </a:solidFill>
                <a:latin typeface="Garet Bold"/>
                <a:ea typeface="Garet Bold"/>
                <a:cs typeface="Garet Bold"/>
                <a:sym typeface="Garet Bold"/>
              </a:rPr>
              <a:t>Code/Working</a:t>
            </a:r>
          </a:p>
        </p:txBody>
      </p:sp>
      <p:sp>
        <p:nvSpPr>
          <p:cNvPr id="11" name="TextBox 11"/>
          <p:cNvSpPr txBox="1"/>
          <p:nvPr/>
        </p:nvSpPr>
        <p:spPr>
          <a:xfrm>
            <a:off x="3516436" y="1192788"/>
            <a:ext cx="5241611" cy="8405382"/>
          </a:xfrm>
          <a:prstGeom prst="rect">
            <a:avLst/>
          </a:prstGeom>
        </p:spPr>
        <p:txBody>
          <a:bodyPr lIns="0" tIns="0" rIns="0" bIns="0" rtlCol="0" anchor="t">
            <a:spAutoFit/>
          </a:bodyPr>
          <a:lstStyle/>
          <a:p>
            <a:pPr algn="l">
              <a:lnSpc>
                <a:spcPts val="2304"/>
              </a:lnSpc>
            </a:pPr>
            <a:r>
              <a:rPr lang="en-US" sz="1380">
                <a:solidFill>
                  <a:srgbClr val="FFFFFF"/>
                </a:solidFill>
                <a:latin typeface="Garet"/>
                <a:ea typeface="Garet"/>
                <a:cs typeface="Garet"/>
                <a:sym typeface="Garet"/>
              </a:rPr>
              <a:t>#include &lt;DHT.h&gt;</a:t>
            </a:r>
          </a:p>
          <a:p>
            <a:pPr algn="l">
              <a:lnSpc>
                <a:spcPts val="2304"/>
              </a:lnSpc>
            </a:pPr>
            <a:r>
              <a:rPr lang="en-US" sz="1380">
                <a:solidFill>
                  <a:srgbClr val="FFFFFF"/>
                </a:solidFill>
                <a:latin typeface="Garet"/>
                <a:ea typeface="Garet"/>
                <a:cs typeface="Garet"/>
                <a:sym typeface="Garet"/>
              </a:rPr>
              <a:t>#include &lt;ESP8266WiFi.h&gt;</a:t>
            </a:r>
          </a:p>
          <a:p>
            <a:pPr algn="l">
              <a:lnSpc>
                <a:spcPts val="2304"/>
              </a:lnSpc>
            </a:pPr>
            <a:r>
              <a:rPr lang="en-US" sz="1380">
                <a:solidFill>
                  <a:srgbClr val="FFFFFF"/>
                </a:solidFill>
                <a:latin typeface="Garet"/>
                <a:ea typeface="Garet"/>
                <a:cs typeface="Garet"/>
                <a:sym typeface="Garet"/>
              </a:rPr>
              <a:t>#include &lt;ESP8266HTTPClient.h&gt;</a:t>
            </a:r>
          </a:p>
          <a:p>
            <a:pPr algn="l">
              <a:lnSpc>
                <a:spcPts val="2304"/>
              </a:lnSpc>
            </a:pPr>
            <a:r>
              <a:rPr lang="en-US" sz="1380">
                <a:solidFill>
                  <a:srgbClr val="FFFFFF"/>
                </a:solidFill>
                <a:latin typeface="Garet"/>
                <a:ea typeface="Garet"/>
                <a:cs typeface="Garet"/>
                <a:sym typeface="Garet"/>
              </a:rPr>
              <a:t>#include "thingProperties.h"</a:t>
            </a:r>
          </a:p>
          <a:p>
            <a:pPr algn="l">
              <a:lnSpc>
                <a:spcPts val="2304"/>
              </a:lnSpc>
            </a:pPr>
            <a:endParaRPr lang="en-US" sz="1380">
              <a:solidFill>
                <a:srgbClr val="FFFFFF"/>
              </a:solidFill>
              <a:latin typeface="Garet"/>
              <a:ea typeface="Garet"/>
              <a:cs typeface="Garet"/>
              <a:sym typeface="Garet"/>
            </a:endParaRPr>
          </a:p>
          <a:p>
            <a:pPr algn="l">
              <a:lnSpc>
                <a:spcPts val="2304"/>
              </a:lnSpc>
            </a:pPr>
            <a:r>
              <a:rPr lang="en-US" sz="1380">
                <a:solidFill>
                  <a:srgbClr val="FFFFFF"/>
                </a:solidFill>
                <a:latin typeface="Garet"/>
                <a:ea typeface="Garet"/>
                <a:cs typeface="Garet"/>
                <a:sym typeface="Garet"/>
              </a:rPr>
              <a:t>#define DHTPIN 2         // D4 on NodeMCU</a:t>
            </a:r>
          </a:p>
          <a:p>
            <a:pPr algn="l">
              <a:lnSpc>
                <a:spcPts val="2304"/>
              </a:lnSpc>
            </a:pPr>
            <a:r>
              <a:rPr lang="en-US" sz="1380">
                <a:solidFill>
                  <a:srgbClr val="FFFFFF"/>
                </a:solidFill>
                <a:latin typeface="Garet"/>
                <a:ea typeface="Garet"/>
                <a:cs typeface="Garet"/>
                <a:sym typeface="Garet"/>
              </a:rPr>
              <a:t>#define DHTTYPE DHT11</a:t>
            </a:r>
          </a:p>
          <a:p>
            <a:pPr algn="l">
              <a:lnSpc>
                <a:spcPts val="2304"/>
              </a:lnSpc>
            </a:pPr>
            <a:r>
              <a:rPr lang="en-US" sz="1380">
                <a:solidFill>
                  <a:srgbClr val="FFFFFF"/>
                </a:solidFill>
                <a:latin typeface="Garet"/>
                <a:ea typeface="Garet"/>
                <a:cs typeface="Garet"/>
                <a:sym typeface="Garet"/>
              </a:rPr>
              <a:t>#define LEDPIN 5         // D1 on NodeMCU</a:t>
            </a:r>
          </a:p>
          <a:p>
            <a:pPr algn="l">
              <a:lnSpc>
                <a:spcPts val="2304"/>
              </a:lnSpc>
            </a:pPr>
            <a:endParaRPr lang="en-US" sz="1380">
              <a:solidFill>
                <a:srgbClr val="FFFFFF"/>
              </a:solidFill>
              <a:latin typeface="Garet"/>
              <a:ea typeface="Garet"/>
              <a:cs typeface="Garet"/>
              <a:sym typeface="Garet"/>
            </a:endParaRPr>
          </a:p>
          <a:p>
            <a:pPr algn="l">
              <a:lnSpc>
                <a:spcPts val="2304"/>
              </a:lnSpc>
            </a:pPr>
            <a:r>
              <a:rPr lang="en-US" sz="1380">
                <a:solidFill>
                  <a:srgbClr val="FFFFFF"/>
                </a:solidFill>
                <a:latin typeface="Garet"/>
                <a:ea typeface="Garet"/>
                <a:cs typeface="Garet"/>
                <a:sym typeface="Garet"/>
              </a:rPr>
              <a:t>DHT dht(DHTPIN, DHTTYPE);</a:t>
            </a:r>
          </a:p>
          <a:p>
            <a:pPr algn="l">
              <a:lnSpc>
                <a:spcPts val="2304"/>
              </a:lnSpc>
            </a:pPr>
            <a:endParaRPr lang="en-US" sz="1380">
              <a:solidFill>
                <a:srgbClr val="FFFFFF"/>
              </a:solidFill>
              <a:latin typeface="Garet"/>
              <a:ea typeface="Garet"/>
              <a:cs typeface="Garet"/>
              <a:sym typeface="Garet"/>
            </a:endParaRPr>
          </a:p>
          <a:p>
            <a:pPr algn="l">
              <a:lnSpc>
                <a:spcPts val="2304"/>
              </a:lnSpc>
            </a:pPr>
            <a:r>
              <a:rPr lang="en-US" sz="1380">
                <a:solidFill>
                  <a:srgbClr val="FFFFFF"/>
                </a:solidFill>
                <a:latin typeface="Garet"/>
                <a:ea typeface="Garet"/>
                <a:cs typeface="Garet"/>
                <a:sym typeface="Garet"/>
              </a:rPr>
              <a:t>void setup() {</a:t>
            </a:r>
          </a:p>
          <a:p>
            <a:pPr algn="l">
              <a:lnSpc>
                <a:spcPts val="2304"/>
              </a:lnSpc>
            </a:pPr>
            <a:r>
              <a:rPr lang="en-US" sz="1380">
                <a:solidFill>
                  <a:srgbClr val="FFFFFF"/>
                </a:solidFill>
                <a:latin typeface="Garet"/>
                <a:ea typeface="Garet"/>
                <a:cs typeface="Garet"/>
                <a:sym typeface="Garet"/>
              </a:rPr>
              <a:t>  Serial.begin(9600);</a:t>
            </a:r>
          </a:p>
          <a:p>
            <a:pPr algn="l">
              <a:lnSpc>
                <a:spcPts val="2304"/>
              </a:lnSpc>
            </a:pPr>
            <a:r>
              <a:rPr lang="en-US" sz="1380">
                <a:solidFill>
                  <a:srgbClr val="FFFFFF"/>
                </a:solidFill>
                <a:latin typeface="Garet"/>
                <a:ea typeface="Garet"/>
                <a:cs typeface="Garet"/>
                <a:sym typeface="Garet"/>
              </a:rPr>
              <a:t>  delay(2000);</a:t>
            </a:r>
          </a:p>
          <a:p>
            <a:pPr algn="l">
              <a:lnSpc>
                <a:spcPts val="2304"/>
              </a:lnSpc>
            </a:pPr>
            <a:endParaRPr lang="en-US" sz="1380">
              <a:solidFill>
                <a:srgbClr val="FFFFFF"/>
              </a:solidFill>
              <a:latin typeface="Garet"/>
              <a:ea typeface="Garet"/>
              <a:cs typeface="Garet"/>
              <a:sym typeface="Garet"/>
            </a:endParaRPr>
          </a:p>
          <a:p>
            <a:pPr algn="l">
              <a:lnSpc>
                <a:spcPts val="2304"/>
              </a:lnSpc>
            </a:pPr>
            <a:r>
              <a:rPr lang="en-US" sz="1380">
                <a:solidFill>
                  <a:srgbClr val="FFFFFF"/>
                </a:solidFill>
                <a:latin typeface="Garet"/>
                <a:ea typeface="Garet"/>
                <a:cs typeface="Garet"/>
                <a:sym typeface="Garet"/>
              </a:rPr>
              <a:t>  Serial.println("Initializing...");</a:t>
            </a:r>
          </a:p>
          <a:p>
            <a:pPr algn="l">
              <a:lnSpc>
                <a:spcPts val="2304"/>
              </a:lnSpc>
            </a:pPr>
            <a:endParaRPr lang="en-US" sz="1380">
              <a:solidFill>
                <a:srgbClr val="FFFFFF"/>
              </a:solidFill>
              <a:latin typeface="Garet"/>
              <a:ea typeface="Garet"/>
              <a:cs typeface="Garet"/>
              <a:sym typeface="Garet"/>
            </a:endParaRPr>
          </a:p>
          <a:p>
            <a:pPr algn="l">
              <a:lnSpc>
                <a:spcPts val="2304"/>
              </a:lnSpc>
            </a:pPr>
            <a:r>
              <a:rPr lang="en-US" sz="1380">
                <a:solidFill>
                  <a:srgbClr val="FFFFFF"/>
                </a:solidFill>
                <a:latin typeface="Garet"/>
                <a:ea typeface="Garet"/>
                <a:cs typeface="Garet"/>
                <a:sym typeface="Garet"/>
              </a:rPr>
              <a:t>  initProperties(); // Arduino IoT Cloud properties</a:t>
            </a:r>
          </a:p>
          <a:p>
            <a:pPr algn="l">
              <a:lnSpc>
                <a:spcPts val="2304"/>
              </a:lnSpc>
            </a:pPr>
            <a:r>
              <a:rPr lang="en-US" sz="1380">
                <a:solidFill>
                  <a:srgbClr val="FFFFFF"/>
                </a:solidFill>
                <a:latin typeface="Garet"/>
                <a:ea typeface="Garet"/>
                <a:cs typeface="Garet"/>
                <a:sym typeface="Garet"/>
              </a:rPr>
              <a:t>  pinMode(LEDPIN, OUTPUT);</a:t>
            </a:r>
          </a:p>
          <a:p>
            <a:pPr algn="l">
              <a:lnSpc>
                <a:spcPts val="2304"/>
              </a:lnSpc>
            </a:pPr>
            <a:endParaRPr lang="en-US" sz="1380">
              <a:solidFill>
                <a:srgbClr val="FFFFFF"/>
              </a:solidFill>
              <a:latin typeface="Garet"/>
              <a:ea typeface="Garet"/>
              <a:cs typeface="Garet"/>
              <a:sym typeface="Garet"/>
            </a:endParaRPr>
          </a:p>
          <a:p>
            <a:pPr algn="l">
              <a:lnSpc>
                <a:spcPts val="2304"/>
              </a:lnSpc>
            </a:pPr>
            <a:r>
              <a:rPr lang="en-US" sz="1380">
                <a:solidFill>
                  <a:srgbClr val="FFFFFF"/>
                </a:solidFill>
                <a:latin typeface="Garet"/>
                <a:ea typeface="Garet"/>
                <a:cs typeface="Garet"/>
                <a:sym typeface="Garet"/>
              </a:rPr>
              <a:t>  dht.begin();</a:t>
            </a:r>
          </a:p>
          <a:p>
            <a:pPr algn="l">
              <a:lnSpc>
                <a:spcPts val="2304"/>
              </a:lnSpc>
            </a:pPr>
            <a:r>
              <a:rPr lang="en-US" sz="1380">
                <a:solidFill>
                  <a:srgbClr val="FFFFFF"/>
                </a:solidFill>
                <a:latin typeface="Garet"/>
                <a:ea typeface="Garet"/>
                <a:cs typeface="Garet"/>
                <a:sym typeface="Garet"/>
              </a:rPr>
              <a:t>  delay(2000); // Give DHT time to stabilize</a:t>
            </a:r>
          </a:p>
          <a:p>
            <a:pPr algn="l">
              <a:lnSpc>
                <a:spcPts val="2304"/>
              </a:lnSpc>
            </a:pPr>
            <a:endParaRPr lang="en-US" sz="1380">
              <a:solidFill>
                <a:srgbClr val="FFFFFF"/>
              </a:solidFill>
              <a:latin typeface="Garet"/>
              <a:ea typeface="Garet"/>
              <a:cs typeface="Garet"/>
              <a:sym typeface="Garet"/>
            </a:endParaRPr>
          </a:p>
          <a:p>
            <a:pPr algn="l">
              <a:lnSpc>
                <a:spcPts val="2304"/>
              </a:lnSpc>
            </a:pPr>
            <a:r>
              <a:rPr lang="en-US" sz="1380">
                <a:solidFill>
                  <a:srgbClr val="FFFFFF"/>
                </a:solidFill>
                <a:latin typeface="Garet"/>
                <a:ea typeface="Garet"/>
                <a:cs typeface="Garet"/>
                <a:sym typeface="Garet"/>
              </a:rPr>
              <a:t>  ArduinoCloud.begin(ArduinoIoTPreferredConnection);</a:t>
            </a:r>
          </a:p>
          <a:p>
            <a:pPr algn="l">
              <a:lnSpc>
                <a:spcPts val="2304"/>
              </a:lnSpc>
            </a:pPr>
            <a:r>
              <a:rPr lang="en-US" sz="1380">
                <a:solidFill>
                  <a:srgbClr val="FFFFFF"/>
                </a:solidFill>
                <a:latin typeface="Garet"/>
                <a:ea typeface="Garet"/>
                <a:cs typeface="Garet"/>
                <a:sym typeface="Garet"/>
              </a:rPr>
              <a:t>  setDebugMessageLevel(4);</a:t>
            </a:r>
          </a:p>
          <a:p>
            <a:pPr algn="l">
              <a:lnSpc>
                <a:spcPts val="2304"/>
              </a:lnSpc>
            </a:pPr>
            <a:r>
              <a:rPr lang="en-US" sz="1380">
                <a:solidFill>
                  <a:srgbClr val="FFFFFF"/>
                </a:solidFill>
                <a:latin typeface="Garet"/>
                <a:ea typeface="Garet"/>
                <a:cs typeface="Garet"/>
                <a:sym typeface="Garet"/>
              </a:rPr>
              <a:t>  ArduinoCloud.printDebugInfo();</a:t>
            </a:r>
          </a:p>
          <a:p>
            <a:pPr algn="l">
              <a:lnSpc>
                <a:spcPts val="2304"/>
              </a:lnSpc>
            </a:pPr>
            <a:endParaRPr lang="en-US" sz="1380">
              <a:solidFill>
                <a:srgbClr val="FFFFFF"/>
              </a:solidFill>
              <a:latin typeface="Garet"/>
              <a:ea typeface="Garet"/>
              <a:cs typeface="Garet"/>
              <a:sym typeface="Garet"/>
            </a:endParaRPr>
          </a:p>
          <a:p>
            <a:pPr algn="l">
              <a:lnSpc>
                <a:spcPts val="2304"/>
              </a:lnSpc>
            </a:pPr>
            <a:r>
              <a:rPr lang="en-US" sz="1380">
                <a:solidFill>
                  <a:srgbClr val="FFFFFF"/>
                </a:solidFill>
                <a:latin typeface="Garet"/>
                <a:ea typeface="Garet"/>
                <a:cs typeface="Garet"/>
                <a:sym typeface="Garet"/>
              </a:rPr>
              <a:t>  Serial.println("Setup complete.");</a:t>
            </a:r>
          </a:p>
          <a:p>
            <a:pPr algn="l">
              <a:lnSpc>
                <a:spcPts val="2304"/>
              </a:lnSpc>
            </a:pPr>
            <a:r>
              <a:rPr lang="en-US" sz="1380">
                <a:solidFill>
                  <a:srgbClr val="FFFFFF"/>
                </a:solidFill>
                <a:latin typeface="Garet"/>
                <a:ea typeface="Garet"/>
                <a:cs typeface="Garet"/>
                <a:sym typeface="Garet"/>
              </a:rPr>
              <a:t>}</a:t>
            </a:r>
          </a:p>
        </p:txBody>
      </p:sp>
      <p:sp>
        <p:nvSpPr>
          <p:cNvPr id="12" name="TextBox 12"/>
          <p:cNvSpPr txBox="1"/>
          <p:nvPr/>
        </p:nvSpPr>
        <p:spPr>
          <a:xfrm>
            <a:off x="10467303" y="1368689"/>
            <a:ext cx="4578439" cy="8316592"/>
          </a:xfrm>
          <a:prstGeom prst="rect">
            <a:avLst/>
          </a:prstGeom>
        </p:spPr>
        <p:txBody>
          <a:bodyPr lIns="0" tIns="0" rIns="0" bIns="0" rtlCol="0" anchor="t">
            <a:spAutoFit/>
          </a:bodyPr>
          <a:lstStyle/>
          <a:p>
            <a:pPr algn="l">
              <a:lnSpc>
                <a:spcPts val="1892"/>
              </a:lnSpc>
            </a:pPr>
            <a:r>
              <a:rPr lang="en-US" sz="1133">
                <a:solidFill>
                  <a:srgbClr val="FFFFFF"/>
                </a:solidFill>
                <a:latin typeface="Garet"/>
                <a:ea typeface="Garet"/>
                <a:cs typeface="Garet"/>
                <a:sym typeface="Garet"/>
              </a:rPr>
              <a:t>void loop() {</a:t>
            </a:r>
          </a:p>
          <a:p>
            <a:pPr algn="l">
              <a:lnSpc>
                <a:spcPts val="1892"/>
              </a:lnSpc>
            </a:pPr>
            <a:r>
              <a:rPr lang="en-US" sz="1133">
                <a:solidFill>
                  <a:srgbClr val="FFFFFF"/>
                </a:solidFill>
                <a:latin typeface="Garet"/>
                <a:ea typeface="Garet"/>
                <a:cs typeface="Garet"/>
                <a:sym typeface="Garet"/>
              </a:rPr>
              <a:t>  ArduinoCloud.update();</a:t>
            </a:r>
          </a:p>
          <a:p>
            <a:pPr algn="l">
              <a:lnSpc>
                <a:spcPts val="1892"/>
              </a:lnSpc>
            </a:pPr>
            <a:r>
              <a:rPr lang="en-US" sz="1133">
                <a:solidFill>
                  <a:srgbClr val="FFFFFF"/>
                </a:solidFill>
                <a:latin typeface="Garet"/>
                <a:ea typeface="Garet"/>
                <a:cs typeface="Garet"/>
                <a:sym typeface="Garet"/>
              </a:rPr>
              <a:t>  readSensor();</a:t>
            </a:r>
          </a:p>
          <a:p>
            <a:pPr algn="l">
              <a:lnSpc>
                <a:spcPts val="1892"/>
              </a:lnSpc>
            </a:pPr>
            <a:r>
              <a:rPr lang="en-US" sz="1133">
                <a:solidFill>
                  <a:srgbClr val="FFFFFF"/>
                </a:solidFill>
                <a:latin typeface="Garet"/>
                <a:ea typeface="Garet"/>
                <a:cs typeface="Garet"/>
                <a:sym typeface="Garet"/>
              </a:rPr>
              <a:t>}</a:t>
            </a:r>
          </a:p>
          <a:p>
            <a:pPr algn="l">
              <a:lnSpc>
                <a:spcPts val="1892"/>
              </a:lnSpc>
            </a:pPr>
            <a:endParaRPr lang="en-US" sz="1133">
              <a:solidFill>
                <a:srgbClr val="FFFFFF"/>
              </a:solidFill>
              <a:latin typeface="Garet"/>
              <a:ea typeface="Garet"/>
              <a:cs typeface="Garet"/>
              <a:sym typeface="Garet"/>
            </a:endParaRPr>
          </a:p>
          <a:p>
            <a:pPr algn="l">
              <a:lnSpc>
                <a:spcPts val="1892"/>
              </a:lnSpc>
            </a:pPr>
            <a:r>
              <a:rPr lang="en-US" sz="1133">
                <a:solidFill>
                  <a:srgbClr val="FFFFFF"/>
                </a:solidFill>
                <a:latin typeface="Garet"/>
                <a:ea typeface="Garet"/>
                <a:cs typeface="Garet"/>
                <a:sym typeface="Garet"/>
              </a:rPr>
              <a:t>void readSensor() {</a:t>
            </a:r>
          </a:p>
          <a:p>
            <a:pPr algn="l">
              <a:lnSpc>
                <a:spcPts val="1892"/>
              </a:lnSpc>
            </a:pPr>
            <a:r>
              <a:rPr lang="en-US" sz="1133">
                <a:solidFill>
                  <a:srgbClr val="FFFFFF"/>
                </a:solidFill>
                <a:latin typeface="Garet"/>
                <a:ea typeface="Garet"/>
                <a:cs typeface="Garet"/>
                <a:sym typeface="Garet"/>
              </a:rPr>
              <a:t>  Serial.println("Reading sensor values...");</a:t>
            </a:r>
          </a:p>
          <a:p>
            <a:pPr algn="l">
              <a:lnSpc>
                <a:spcPts val="1892"/>
              </a:lnSpc>
            </a:pPr>
            <a:endParaRPr lang="en-US" sz="1133">
              <a:solidFill>
                <a:srgbClr val="FFFFFF"/>
              </a:solidFill>
              <a:latin typeface="Garet"/>
              <a:ea typeface="Garet"/>
              <a:cs typeface="Garet"/>
              <a:sym typeface="Garet"/>
            </a:endParaRPr>
          </a:p>
          <a:p>
            <a:pPr algn="l">
              <a:lnSpc>
                <a:spcPts val="1892"/>
              </a:lnSpc>
            </a:pPr>
            <a:r>
              <a:rPr lang="en-US" sz="1133">
                <a:solidFill>
                  <a:srgbClr val="FFFFFF"/>
                </a:solidFill>
                <a:latin typeface="Garet"/>
                <a:ea typeface="Garet"/>
                <a:cs typeface="Garet"/>
                <a:sym typeface="Garet"/>
              </a:rPr>
              <a:t>  float t = dht.readTemperature();</a:t>
            </a:r>
          </a:p>
          <a:p>
            <a:pPr algn="l">
              <a:lnSpc>
                <a:spcPts val="1892"/>
              </a:lnSpc>
            </a:pPr>
            <a:r>
              <a:rPr lang="en-US" sz="1133">
                <a:solidFill>
                  <a:srgbClr val="FFFFFF"/>
                </a:solidFill>
                <a:latin typeface="Garet"/>
                <a:ea typeface="Garet"/>
                <a:cs typeface="Garet"/>
                <a:sym typeface="Garet"/>
              </a:rPr>
              <a:t>  float h = dht.readHumidity();</a:t>
            </a:r>
          </a:p>
          <a:p>
            <a:pPr algn="l">
              <a:lnSpc>
                <a:spcPts val="1892"/>
              </a:lnSpc>
            </a:pPr>
            <a:endParaRPr lang="en-US" sz="1133">
              <a:solidFill>
                <a:srgbClr val="FFFFFF"/>
              </a:solidFill>
              <a:latin typeface="Garet"/>
              <a:ea typeface="Garet"/>
              <a:cs typeface="Garet"/>
              <a:sym typeface="Garet"/>
            </a:endParaRPr>
          </a:p>
          <a:p>
            <a:pPr algn="l">
              <a:lnSpc>
                <a:spcPts val="1892"/>
              </a:lnSpc>
            </a:pPr>
            <a:r>
              <a:rPr lang="en-US" sz="1133">
                <a:solidFill>
                  <a:srgbClr val="FFFFFF"/>
                </a:solidFill>
                <a:latin typeface="Garet"/>
                <a:ea typeface="Garet"/>
                <a:cs typeface="Garet"/>
                <a:sym typeface="Garet"/>
              </a:rPr>
              <a:t>  if (!isnan(t)) {</a:t>
            </a:r>
          </a:p>
          <a:p>
            <a:pPr algn="l">
              <a:lnSpc>
                <a:spcPts val="1892"/>
              </a:lnSpc>
            </a:pPr>
            <a:r>
              <a:rPr lang="en-US" sz="1133">
                <a:solidFill>
                  <a:srgbClr val="FFFFFF"/>
                </a:solidFill>
                <a:latin typeface="Garet"/>
                <a:ea typeface="Garet"/>
                <a:cs typeface="Garet"/>
                <a:sym typeface="Garet"/>
              </a:rPr>
              <a:t>    temp = t;</a:t>
            </a:r>
          </a:p>
          <a:p>
            <a:pPr algn="l">
              <a:lnSpc>
                <a:spcPts val="1892"/>
              </a:lnSpc>
            </a:pPr>
            <a:r>
              <a:rPr lang="en-US" sz="1133">
                <a:solidFill>
                  <a:srgbClr val="FFFFFF"/>
                </a:solidFill>
                <a:latin typeface="Garet"/>
                <a:ea typeface="Garet"/>
                <a:cs typeface="Garet"/>
                <a:sym typeface="Garet"/>
              </a:rPr>
              <a:t>    Serial.print("Temperature: ");</a:t>
            </a:r>
          </a:p>
          <a:p>
            <a:pPr algn="l">
              <a:lnSpc>
                <a:spcPts val="1892"/>
              </a:lnSpc>
            </a:pPr>
            <a:r>
              <a:rPr lang="en-US" sz="1133">
                <a:solidFill>
                  <a:srgbClr val="FFFFFF"/>
                </a:solidFill>
                <a:latin typeface="Garet"/>
                <a:ea typeface="Garet"/>
                <a:cs typeface="Garet"/>
                <a:sym typeface="Garet"/>
              </a:rPr>
              <a:t>    Serial.print(temp);</a:t>
            </a:r>
          </a:p>
          <a:p>
            <a:pPr algn="l">
              <a:lnSpc>
                <a:spcPts val="1892"/>
              </a:lnSpc>
            </a:pPr>
            <a:r>
              <a:rPr lang="en-US" sz="1133">
                <a:solidFill>
                  <a:srgbClr val="FFFFFF"/>
                </a:solidFill>
                <a:latin typeface="Garet"/>
                <a:ea typeface="Garet"/>
                <a:cs typeface="Garet"/>
                <a:sym typeface="Garet"/>
              </a:rPr>
              <a:t>    Serial.println(" °C");</a:t>
            </a:r>
          </a:p>
          <a:p>
            <a:pPr algn="l">
              <a:lnSpc>
                <a:spcPts val="1892"/>
              </a:lnSpc>
            </a:pPr>
            <a:endParaRPr lang="en-US" sz="1133">
              <a:solidFill>
                <a:srgbClr val="FFFFFF"/>
              </a:solidFill>
              <a:latin typeface="Garet"/>
              <a:ea typeface="Garet"/>
              <a:cs typeface="Garet"/>
              <a:sym typeface="Garet"/>
            </a:endParaRPr>
          </a:p>
          <a:p>
            <a:pPr algn="l">
              <a:lnSpc>
                <a:spcPts val="1892"/>
              </a:lnSpc>
            </a:pPr>
            <a:r>
              <a:rPr lang="en-US" sz="1133">
                <a:solidFill>
                  <a:srgbClr val="FFFFFF"/>
                </a:solidFill>
                <a:latin typeface="Garet"/>
                <a:ea typeface="Garet"/>
                <a:cs typeface="Garet"/>
                <a:sym typeface="Garet"/>
              </a:rPr>
              <a:t>    if (temp &gt; 30) {</a:t>
            </a:r>
          </a:p>
          <a:p>
            <a:pPr algn="l">
              <a:lnSpc>
                <a:spcPts val="1892"/>
              </a:lnSpc>
            </a:pPr>
            <a:r>
              <a:rPr lang="en-US" sz="1133">
                <a:solidFill>
                  <a:srgbClr val="FFFFFF"/>
                </a:solidFill>
                <a:latin typeface="Garet"/>
                <a:ea typeface="Garet"/>
                <a:cs typeface="Garet"/>
                <a:sym typeface="Garet"/>
              </a:rPr>
              <a:t>      sendToIFTTT(temp);</a:t>
            </a:r>
          </a:p>
          <a:p>
            <a:pPr algn="l">
              <a:lnSpc>
                <a:spcPts val="1892"/>
              </a:lnSpc>
            </a:pPr>
            <a:r>
              <a:rPr lang="en-US" sz="1133">
                <a:solidFill>
                  <a:srgbClr val="FFFFFF"/>
                </a:solidFill>
                <a:latin typeface="Garet"/>
                <a:ea typeface="Garet"/>
                <a:cs typeface="Garet"/>
                <a:sym typeface="Garet"/>
              </a:rPr>
              <a:t>    }</a:t>
            </a:r>
          </a:p>
          <a:p>
            <a:pPr algn="l">
              <a:lnSpc>
                <a:spcPts val="1892"/>
              </a:lnSpc>
            </a:pPr>
            <a:r>
              <a:rPr lang="en-US" sz="1133">
                <a:solidFill>
                  <a:srgbClr val="FFFFFF"/>
                </a:solidFill>
                <a:latin typeface="Garet"/>
                <a:ea typeface="Garet"/>
                <a:cs typeface="Garet"/>
                <a:sym typeface="Garet"/>
              </a:rPr>
              <a:t>  } else {</a:t>
            </a:r>
          </a:p>
          <a:p>
            <a:pPr algn="l">
              <a:lnSpc>
                <a:spcPts val="1892"/>
              </a:lnSpc>
            </a:pPr>
            <a:r>
              <a:rPr lang="en-US" sz="1133">
                <a:solidFill>
                  <a:srgbClr val="FFFFFF"/>
                </a:solidFill>
                <a:latin typeface="Garet"/>
                <a:ea typeface="Garet"/>
                <a:cs typeface="Garet"/>
                <a:sym typeface="Garet"/>
              </a:rPr>
              <a:t>    Serial.println("Failed to read temperature");</a:t>
            </a:r>
          </a:p>
          <a:p>
            <a:pPr algn="l">
              <a:lnSpc>
                <a:spcPts val="1892"/>
              </a:lnSpc>
            </a:pPr>
            <a:r>
              <a:rPr lang="en-US" sz="1133">
                <a:solidFill>
                  <a:srgbClr val="FFFFFF"/>
                </a:solidFill>
                <a:latin typeface="Garet"/>
                <a:ea typeface="Garet"/>
                <a:cs typeface="Garet"/>
                <a:sym typeface="Garet"/>
              </a:rPr>
              <a:t>  }</a:t>
            </a:r>
          </a:p>
          <a:p>
            <a:pPr algn="l">
              <a:lnSpc>
                <a:spcPts val="1892"/>
              </a:lnSpc>
            </a:pPr>
            <a:endParaRPr lang="en-US" sz="1133">
              <a:solidFill>
                <a:srgbClr val="FFFFFF"/>
              </a:solidFill>
              <a:latin typeface="Garet"/>
              <a:ea typeface="Garet"/>
              <a:cs typeface="Garet"/>
              <a:sym typeface="Garet"/>
            </a:endParaRPr>
          </a:p>
          <a:p>
            <a:pPr algn="l">
              <a:lnSpc>
                <a:spcPts val="1892"/>
              </a:lnSpc>
            </a:pPr>
            <a:r>
              <a:rPr lang="en-US" sz="1133">
                <a:solidFill>
                  <a:srgbClr val="FFFFFF"/>
                </a:solidFill>
                <a:latin typeface="Garet"/>
                <a:ea typeface="Garet"/>
                <a:cs typeface="Garet"/>
                <a:sym typeface="Garet"/>
              </a:rPr>
              <a:t>  if (!isnan(h)) {</a:t>
            </a:r>
          </a:p>
          <a:p>
            <a:pPr algn="l">
              <a:lnSpc>
                <a:spcPts val="1892"/>
              </a:lnSpc>
            </a:pPr>
            <a:r>
              <a:rPr lang="en-US" sz="1133">
                <a:solidFill>
                  <a:srgbClr val="FFFFFF"/>
                </a:solidFill>
                <a:latin typeface="Garet"/>
                <a:ea typeface="Garet"/>
                <a:cs typeface="Garet"/>
                <a:sym typeface="Garet"/>
              </a:rPr>
              <a:t>    humid = h;</a:t>
            </a:r>
          </a:p>
          <a:p>
            <a:pPr algn="l">
              <a:lnSpc>
                <a:spcPts val="1892"/>
              </a:lnSpc>
            </a:pPr>
            <a:r>
              <a:rPr lang="en-US" sz="1133">
                <a:solidFill>
                  <a:srgbClr val="FFFFFF"/>
                </a:solidFill>
                <a:latin typeface="Garet"/>
                <a:ea typeface="Garet"/>
                <a:cs typeface="Garet"/>
                <a:sym typeface="Garet"/>
              </a:rPr>
              <a:t>    Serial.print("Humidity: ");</a:t>
            </a:r>
          </a:p>
          <a:p>
            <a:pPr algn="l">
              <a:lnSpc>
                <a:spcPts val="1892"/>
              </a:lnSpc>
            </a:pPr>
            <a:r>
              <a:rPr lang="en-US" sz="1133">
                <a:solidFill>
                  <a:srgbClr val="FFFFFF"/>
                </a:solidFill>
                <a:latin typeface="Garet"/>
                <a:ea typeface="Garet"/>
                <a:cs typeface="Garet"/>
                <a:sym typeface="Garet"/>
              </a:rPr>
              <a:t>    Serial.print(humid);</a:t>
            </a:r>
          </a:p>
          <a:p>
            <a:pPr algn="l">
              <a:lnSpc>
                <a:spcPts val="1892"/>
              </a:lnSpc>
            </a:pPr>
            <a:r>
              <a:rPr lang="en-US" sz="1133">
                <a:solidFill>
                  <a:srgbClr val="FFFFFF"/>
                </a:solidFill>
                <a:latin typeface="Garet"/>
                <a:ea typeface="Garet"/>
                <a:cs typeface="Garet"/>
                <a:sym typeface="Garet"/>
              </a:rPr>
              <a:t>    Serial.println(" %");</a:t>
            </a:r>
          </a:p>
          <a:p>
            <a:pPr algn="l">
              <a:lnSpc>
                <a:spcPts val="1892"/>
              </a:lnSpc>
            </a:pPr>
            <a:r>
              <a:rPr lang="en-US" sz="1133">
                <a:solidFill>
                  <a:srgbClr val="FFFFFF"/>
                </a:solidFill>
                <a:latin typeface="Garet"/>
                <a:ea typeface="Garet"/>
                <a:cs typeface="Garet"/>
                <a:sym typeface="Garet"/>
              </a:rPr>
              <a:t>  } else {</a:t>
            </a:r>
          </a:p>
          <a:p>
            <a:pPr algn="l">
              <a:lnSpc>
                <a:spcPts val="1892"/>
              </a:lnSpc>
            </a:pPr>
            <a:r>
              <a:rPr lang="en-US" sz="1133">
                <a:solidFill>
                  <a:srgbClr val="FFFFFF"/>
                </a:solidFill>
                <a:latin typeface="Garet"/>
                <a:ea typeface="Garet"/>
                <a:cs typeface="Garet"/>
                <a:sym typeface="Garet"/>
              </a:rPr>
              <a:t>    Serial.println("Failed to read humidity");</a:t>
            </a:r>
          </a:p>
          <a:p>
            <a:pPr algn="l">
              <a:lnSpc>
                <a:spcPts val="1892"/>
              </a:lnSpc>
            </a:pPr>
            <a:r>
              <a:rPr lang="en-US" sz="1133">
                <a:solidFill>
                  <a:srgbClr val="FFFFFF"/>
                </a:solidFill>
                <a:latin typeface="Garet"/>
                <a:ea typeface="Garet"/>
                <a:cs typeface="Garet"/>
                <a:sym typeface="Garet"/>
              </a:rPr>
              <a:t>  }</a:t>
            </a:r>
          </a:p>
          <a:p>
            <a:pPr algn="l">
              <a:lnSpc>
                <a:spcPts val="1892"/>
              </a:lnSpc>
            </a:pPr>
            <a:endParaRPr lang="en-US" sz="1133">
              <a:solidFill>
                <a:srgbClr val="FFFFFF"/>
              </a:solidFill>
              <a:latin typeface="Garet"/>
              <a:ea typeface="Garet"/>
              <a:cs typeface="Garet"/>
              <a:sym typeface="Garet"/>
            </a:endParaRPr>
          </a:p>
          <a:p>
            <a:pPr algn="l">
              <a:lnSpc>
                <a:spcPts val="1892"/>
              </a:lnSpc>
            </a:pPr>
            <a:r>
              <a:rPr lang="en-US" sz="1133">
                <a:solidFill>
                  <a:srgbClr val="FFFFFF"/>
                </a:solidFill>
                <a:latin typeface="Garet"/>
                <a:ea typeface="Garet"/>
                <a:cs typeface="Garet"/>
                <a:sym typeface="Garet"/>
              </a:rPr>
              <a:t>  delay(5000); // Delay between readings</a:t>
            </a:r>
          </a:p>
          <a:p>
            <a:pPr algn="l">
              <a:lnSpc>
                <a:spcPts val="1892"/>
              </a:lnSpc>
            </a:pPr>
            <a:r>
              <a:rPr lang="en-US" sz="1133">
                <a:solidFill>
                  <a:srgbClr val="FFFFFF"/>
                </a:solidFill>
                <a:latin typeface="Garet"/>
                <a:ea typeface="Garet"/>
                <a:cs typeface="Garet"/>
                <a:sym typeface="Garet"/>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8468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2443237">
            <a:off x="-2074981" y="-79793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3" name="Freeform 3"/>
          <p:cNvSpPr/>
          <p:nvPr/>
        </p:nvSpPr>
        <p:spPr>
          <a:xfrm rot="7600236">
            <a:off x="13481615" y="681982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664732" y="1417351"/>
            <a:ext cx="13213405" cy="1005532"/>
          </a:xfrm>
          <a:prstGeom prst="rect">
            <a:avLst/>
          </a:prstGeom>
        </p:spPr>
        <p:txBody>
          <a:bodyPr lIns="0" tIns="0" rIns="0" bIns="0" rtlCol="0" anchor="t">
            <a:spAutoFit/>
          </a:bodyPr>
          <a:lstStyle/>
          <a:p>
            <a:pPr algn="ctr">
              <a:lnSpc>
                <a:spcPts val="8101"/>
              </a:lnSpc>
            </a:pPr>
            <a:r>
              <a:rPr lang="en-US" sz="5787" b="1">
                <a:solidFill>
                  <a:srgbClr val="FFFFFF"/>
                </a:solidFill>
                <a:latin typeface="Garet Bold"/>
                <a:ea typeface="Garet Bold"/>
                <a:cs typeface="Garet Bold"/>
                <a:sym typeface="Garet Bold"/>
              </a:rPr>
              <a:t>Advantages</a:t>
            </a:r>
          </a:p>
        </p:txBody>
      </p:sp>
      <p:sp>
        <p:nvSpPr>
          <p:cNvPr id="5" name="TextBox 5"/>
          <p:cNvSpPr txBox="1"/>
          <p:nvPr/>
        </p:nvSpPr>
        <p:spPr>
          <a:xfrm>
            <a:off x="1081818" y="3902076"/>
            <a:ext cx="8899380" cy="3590727"/>
          </a:xfrm>
          <a:prstGeom prst="rect">
            <a:avLst/>
          </a:prstGeom>
        </p:spPr>
        <p:txBody>
          <a:bodyPr lIns="0" tIns="0" rIns="0" bIns="0" rtlCol="0" anchor="t">
            <a:spAutoFit/>
          </a:bodyPr>
          <a:lstStyle/>
          <a:p>
            <a:pPr marL="1080507" lvl="1" indent="-540253">
              <a:lnSpc>
                <a:spcPts val="7006"/>
              </a:lnSpc>
              <a:buFont typeface="Arial"/>
              <a:buChar char="•"/>
            </a:pPr>
            <a:r>
              <a:rPr lang="en-US" sz="5004" dirty="0">
                <a:solidFill>
                  <a:srgbClr val="FFFFFF"/>
                </a:solidFill>
                <a:latin typeface="PT Serif"/>
                <a:ea typeface="PT Serif"/>
                <a:cs typeface="PT Serif"/>
                <a:sym typeface="PT Serif"/>
              </a:rPr>
              <a:t>Energy efficiency</a:t>
            </a:r>
          </a:p>
          <a:p>
            <a:pPr marL="1080507" lvl="1" indent="-540253" algn="ctr">
              <a:lnSpc>
                <a:spcPts val="7006"/>
              </a:lnSpc>
              <a:buFont typeface="Arial"/>
              <a:buChar char="•"/>
            </a:pPr>
            <a:r>
              <a:rPr lang="en-US" sz="5004" dirty="0">
                <a:solidFill>
                  <a:srgbClr val="FFFFFF"/>
                </a:solidFill>
                <a:latin typeface="PT Serif"/>
                <a:ea typeface="PT Serif"/>
                <a:cs typeface="PT Serif"/>
                <a:sym typeface="PT Serif"/>
              </a:rPr>
              <a:t>Convenience and comfort</a:t>
            </a:r>
          </a:p>
          <a:p>
            <a:pPr marL="1080507" lvl="1" indent="-540253" algn="ctr">
              <a:lnSpc>
                <a:spcPts val="7006"/>
              </a:lnSpc>
              <a:buFont typeface="Arial"/>
              <a:buChar char="•"/>
            </a:pPr>
            <a:r>
              <a:rPr lang="en-US" sz="5004" dirty="0">
                <a:solidFill>
                  <a:srgbClr val="FFFFFF"/>
                </a:solidFill>
                <a:latin typeface="PT Serif"/>
                <a:ea typeface="PT Serif"/>
                <a:cs typeface="PT Serif"/>
                <a:sym typeface="PT Serif"/>
              </a:rPr>
              <a:t>Enhanced home security</a:t>
            </a:r>
          </a:p>
          <a:p>
            <a:pPr marL="1080507" lvl="1" indent="-540253" algn="ctr">
              <a:lnSpc>
                <a:spcPts val="7006"/>
              </a:lnSpc>
              <a:buFont typeface="Arial"/>
              <a:buChar char="•"/>
            </a:pPr>
            <a:r>
              <a:rPr lang="en-US" sz="5004" dirty="0">
                <a:solidFill>
                  <a:srgbClr val="FFFFFF"/>
                </a:solidFill>
                <a:latin typeface="PT Serif"/>
                <a:ea typeface="PT Serif"/>
                <a:cs typeface="PT Serif"/>
                <a:sym typeface="PT Serif"/>
              </a:rPr>
              <a:t>Scalable and customizable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8468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2443237">
            <a:off x="-2074981" y="-79793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3" name="Freeform 3"/>
          <p:cNvSpPr/>
          <p:nvPr/>
        </p:nvSpPr>
        <p:spPr>
          <a:xfrm rot="7600236">
            <a:off x="13481615" y="681982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909662" y="1135638"/>
            <a:ext cx="13213405" cy="1005532"/>
          </a:xfrm>
          <a:prstGeom prst="rect">
            <a:avLst/>
          </a:prstGeom>
        </p:spPr>
        <p:txBody>
          <a:bodyPr lIns="0" tIns="0" rIns="0" bIns="0" rtlCol="0" anchor="t">
            <a:spAutoFit/>
          </a:bodyPr>
          <a:lstStyle/>
          <a:p>
            <a:pPr algn="ctr">
              <a:lnSpc>
                <a:spcPts val="8101"/>
              </a:lnSpc>
            </a:pPr>
            <a:r>
              <a:rPr lang="en-US" sz="5787" b="1">
                <a:solidFill>
                  <a:srgbClr val="FFFFFF"/>
                </a:solidFill>
                <a:latin typeface="Garet Bold"/>
                <a:ea typeface="Garet Bold"/>
                <a:cs typeface="Garet Bold"/>
                <a:sym typeface="Garet Bold"/>
              </a:rPr>
              <a:t>Features</a:t>
            </a:r>
          </a:p>
        </p:txBody>
      </p:sp>
      <p:sp>
        <p:nvSpPr>
          <p:cNvPr id="5" name="TextBox 5"/>
          <p:cNvSpPr txBox="1"/>
          <p:nvPr/>
        </p:nvSpPr>
        <p:spPr>
          <a:xfrm>
            <a:off x="1028700" y="3434591"/>
            <a:ext cx="12705800" cy="3984561"/>
          </a:xfrm>
          <a:prstGeom prst="rect">
            <a:avLst/>
          </a:prstGeom>
        </p:spPr>
        <p:txBody>
          <a:bodyPr lIns="0" tIns="0" rIns="0" bIns="0" rtlCol="0" anchor="t">
            <a:spAutoFit/>
          </a:bodyPr>
          <a:lstStyle/>
          <a:p>
            <a:pPr marL="984857" lvl="1" indent="-492428" algn="ctr">
              <a:lnSpc>
                <a:spcPts val="6386"/>
              </a:lnSpc>
              <a:buFont typeface="Arial"/>
              <a:buChar char="•"/>
            </a:pPr>
            <a:r>
              <a:rPr lang="en-US" sz="4561">
                <a:solidFill>
                  <a:srgbClr val="FFFFFF"/>
                </a:solidFill>
                <a:latin typeface="PT Serif"/>
                <a:ea typeface="PT Serif"/>
                <a:cs typeface="PT Serif"/>
                <a:sym typeface="PT Serif"/>
              </a:rPr>
              <a:t>Remote control of home devices</a:t>
            </a:r>
          </a:p>
          <a:p>
            <a:pPr marL="984857" lvl="1" indent="-492428" algn="ctr">
              <a:lnSpc>
                <a:spcPts val="6386"/>
              </a:lnSpc>
              <a:buFont typeface="Arial"/>
              <a:buChar char="•"/>
            </a:pPr>
            <a:r>
              <a:rPr lang="en-US" sz="4561">
                <a:solidFill>
                  <a:srgbClr val="FFFFFF"/>
                </a:solidFill>
                <a:latin typeface="PT Serif"/>
                <a:ea typeface="PT Serif"/>
                <a:cs typeface="PT Serif"/>
                <a:sym typeface="PT Serif"/>
              </a:rPr>
              <a:t>Real-time temperature &amp; humidity display</a:t>
            </a:r>
          </a:p>
          <a:p>
            <a:pPr marL="984857" lvl="1" indent="-492428" algn="ctr">
              <a:lnSpc>
                <a:spcPts val="6386"/>
              </a:lnSpc>
              <a:buFont typeface="Arial"/>
              <a:buChar char="•"/>
            </a:pPr>
            <a:r>
              <a:rPr lang="en-US" sz="4561">
                <a:solidFill>
                  <a:srgbClr val="FFFFFF"/>
                </a:solidFill>
                <a:latin typeface="PT Serif"/>
                <a:ea typeface="PT Serif"/>
                <a:cs typeface="PT Serif"/>
                <a:sym typeface="PT Serif"/>
              </a:rPr>
              <a:t>Motion detection alerts</a:t>
            </a:r>
          </a:p>
          <a:p>
            <a:pPr marL="984857" lvl="1" indent="-492428" algn="ctr">
              <a:lnSpc>
                <a:spcPts val="6386"/>
              </a:lnSpc>
              <a:buFont typeface="Arial"/>
              <a:buChar char="•"/>
            </a:pPr>
            <a:r>
              <a:rPr lang="en-US" sz="4561">
                <a:solidFill>
                  <a:srgbClr val="FFFFFF"/>
                </a:solidFill>
                <a:latin typeface="PT Serif"/>
                <a:ea typeface="PT Serif"/>
                <a:cs typeface="PT Serif"/>
                <a:sym typeface="PT Serif"/>
              </a:rPr>
              <a:t>Voice control (if integrated with Alexa/Google)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8468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2443237">
            <a:off x="-2074981" y="-79793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3" name="Freeform 3"/>
          <p:cNvSpPr/>
          <p:nvPr/>
        </p:nvSpPr>
        <p:spPr>
          <a:xfrm rot="7600236">
            <a:off x="13481615" y="6819827"/>
            <a:ext cx="7127029" cy="4114800"/>
          </a:xfrm>
          <a:custGeom>
            <a:avLst/>
            <a:gdLst/>
            <a:ahLst/>
            <a:cxnLst/>
            <a:rect l="l" t="t" r="r" b="b"/>
            <a:pathLst>
              <a:path w="7127029" h="4114800">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2219562" y="2141170"/>
            <a:ext cx="3679342" cy="7359879"/>
          </a:xfrm>
          <a:custGeom>
            <a:avLst/>
            <a:gdLst/>
            <a:ahLst/>
            <a:cxnLst/>
            <a:rect l="l" t="t" r="r" b="b"/>
            <a:pathLst>
              <a:path w="3679342" h="7359879">
                <a:moveTo>
                  <a:pt x="0" y="0"/>
                </a:moveTo>
                <a:lnTo>
                  <a:pt x="3679342" y="0"/>
                </a:lnTo>
                <a:lnTo>
                  <a:pt x="3679342" y="7359880"/>
                </a:lnTo>
                <a:lnTo>
                  <a:pt x="0" y="7359880"/>
                </a:lnTo>
                <a:lnTo>
                  <a:pt x="0" y="0"/>
                </a:lnTo>
                <a:close/>
              </a:path>
            </a:pathLst>
          </a:custGeom>
          <a:blipFill>
            <a:blip r:embed="rId4"/>
            <a:stretch>
              <a:fillRect t="-5546" b="-5546"/>
            </a:stretch>
          </a:blipFill>
        </p:spPr>
      </p:sp>
      <p:sp>
        <p:nvSpPr>
          <p:cNvPr id="5" name="Freeform 5"/>
          <p:cNvSpPr/>
          <p:nvPr/>
        </p:nvSpPr>
        <p:spPr>
          <a:xfrm>
            <a:off x="11861200" y="2081911"/>
            <a:ext cx="3709958" cy="7359879"/>
          </a:xfrm>
          <a:custGeom>
            <a:avLst/>
            <a:gdLst/>
            <a:ahLst/>
            <a:cxnLst/>
            <a:rect l="l" t="t" r="r" b="b"/>
            <a:pathLst>
              <a:path w="3709958" h="7359879">
                <a:moveTo>
                  <a:pt x="0" y="0"/>
                </a:moveTo>
                <a:lnTo>
                  <a:pt x="3709958" y="0"/>
                </a:lnTo>
                <a:lnTo>
                  <a:pt x="3709958" y="7359879"/>
                </a:lnTo>
                <a:lnTo>
                  <a:pt x="0" y="7359879"/>
                </a:lnTo>
                <a:lnTo>
                  <a:pt x="0" y="0"/>
                </a:lnTo>
                <a:close/>
              </a:path>
            </a:pathLst>
          </a:custGeom>
          <a:blipFill>
            <a:blip r:embed="rId5"/>
            <a:stretch>
              <a:fillRect t="-6008" b="-6008"/>
            </a:stretch>
          </a:blipFill>
        </p:spPr>
      </p:sp>
      <p:sp>
        <p:nvSpPr>
          <p:cNvPr id="6" name="TextBox 6"/>
          <p:cNvSpPr txBox="1"/>
          <p:nvPr/>
        </p:nvSpPr>
        <p:spPr>
          <a:xfrm>
            <a:off x="1909662" y="1135638"/>
            <a:ext cx="13213405" cy="1005532"/>
          </a:xfrm>
          <a:prstGeom prst="rect">
            <a:avLst/>
          </a:prstGeom>
        </p:spPr>
        <p:txBody>
          <a:bodyPr lIns="0" tIns="0" rIns="0" bIns="0" rtlCol="0" anchor="t">
            <a:spAutoFit/>
          </a:bodyPr>
          <a:lstStyle/>
          <a:p>
            <a:pPr algn="ctr">
              <a:lnSpc>
                <a:spcPts val="8101"/>
              </a:lnSpc>
            </a:pPr>
            <a:r>
              <a:rPr lang="en-US" sz="5787" b="1">
                <a:solidFill>
                  <a:srgbClr val="FFFFFF"/>
                </a:solidFill>
                <a:latin typeface="Garet Bold"/>
                <a:ea typeface="Garet Bold"/>
                <a:cs typeface="Garet Bold"/>
                <a:sym typeface="Garet Bold"/>
              </a:rPr>
              <a:t>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490</Words>
  <Application>Microsoft Office PowerPoint</Application>
  <PresentationFormat>Custom</PresentationFormat>
  <Paragraphs>104</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Garet</vt:lpstr>
      <vt:lpstr>PT Serif</vt:lpstr>
      <vt:lpstr>Calibri</vt:lpstr>
      <vt:lpstr>Arial</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dc:title>
  <dc:creator>HP</dc:creator>
  <cp:lastModifiedBy>HP</cp:lastModifiedBy>
  <cp:revision>2</cp:revision>
  <dcterms:created xsi:type="dcterms:W3CDTF">2006-08-16T00:00:00Z</dcterms:created>
  <dcterms:modified xsi:type="dcterms:W3CDTF">2025-07-28T17:37:27Z</dcterms:modified>
  <dc:identifier>DAGlQe2QXnY</dc:identifier>
</cp:coreProperties>
</file>